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2.xml" ContentType="application/vnd.openxmlformats-officedocument.presentationml.notesSlide+xml"/>
  <Override PartName="/ppt/charts/chart2.xml" ContentType="application/vnd.openxmlformats-officedocument.drawingml.chart+xml"/>
  <Override PartName="/ppt/notesSlides/notesSlide33.xml" ContentType="application/vnd.openxmlformats-officedocument.presentationml.notesSlide+xml"/>
  <Override PartName="/ppt/charts/chart3.xml" ContentType="application/vnd.openxmlformats-officedocument.drawingml.chart+xml"/>
  <Override PartName="/ppt/notesSlides/notesSlide34.xml" ContentType="application/vnd.openxmlformats-officedocument.presentationml.notesSlide+xml"/>
  <Override PartName="/ppt/charts/chart4.xml" ContentType="application/vnd.openxmlformats-officedocument.drawingml.chart+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2"/>
  </p:notesMasterIdLst>
  <p:sldIdLst>
    <p:sldId id="256" r:id="rId2"/>
    <p:sldId id="288" r:id="rId3"/>
    <p:sldId id="287" r:id="rId4"/>
    <p:sldId id="297" r:id="rId5"/>
    <p:sldId id="528" r:id="rId6"/>
    <p:sldId id="556" r:id="rId7"/>
    <p:sldId id="529" r:id="rId8"/>
    <p:sldId id="530" r:id="rId9"/>
    <p:sldId id="531" r:id="rId10"/>
    <p:sldId id="532" r:id="rId11"/>
    <p:sldId id="547" r:id="rId12"/>
    <p:sldId id="548" r:id="rId13"/>
    <p:sldId id="557" r:id="rId14"/>
    <p:sldId id="552" r:id="rId15"/>
    <p:sldId id="555" r:id="rId16"/>
    <p:sldId id="553" r:id="rId17"/>
    <p:sldId id="554" r:id="rId18"/>
    <p:sldId id="514" r:id="rId19"/>
    <p:sldId id="516" r:id="rId20"/>
    <p:sldId id="515" r:id="rId21"/>
    <p:sldId id="508" r:id="rId22"/>
    <p:sldId id="486" r:id="rId23"/>
    <p:sldId id="520" r:id="rId24"/>
    <p:sldId id="484" r:id="rId25"/>
    <p:sldId id="505" r:id="rId26"/>
    <p:sldId id="509" r:id="rId27"/>
    <p:sldId id="517" r:id="rId28"/>
    <p:sldId id="525" r:id="rId29"/>
    <p:sldId id="526" r:id="rId30"/>
    <p:sldId id="302" r:id="rId31"/>
    <p:sldId id="305" r:id="rId32"/>
    <p:sldId id="433" r:id="rId33"/>
    <p:sldId id="527" r:id="rId34"/>
    <p:sldId id="522" r:id="rId35"/>
    <p:sldId id="523" r:id="rId36"/>
    <p:sldId id="524" r:id="rId37"/>
    <p:sldId id="366" r:id="rId38"/>
    <p:sldId id="367" r:id="rId39"/>
    <p:sldId id="400" r:id="rId40"/>
    <p:sldId id="402" r:id="rId41"/>
    <p:sldId id="455" r:id="rId42"/>
    <p:sldId id="456" r:id="rId43"/>
    <p:sldId id="498" r:id="rId44"/>
    <p:sldId id="489" r:id="rId45"/>
    <p:sldId id="431" r:id="rId46"/>
    <p:sldId id="558" r:id="rId47"/>
    <p:sldId id="491" r:id="rId48"/>
    <p:sldId id="492" r:id="rId49"/>
    <p:sldId id="493" r:id="rId50"/>
    <p:sldId id="494" r:id="rId51"/>
    <p:sldId id="303" r:id="rId52"/>
    <p:sldId id="359" r:id="rId53"/>
    <p:sldId id="362" r:id="rId54"/>
    <p:sldId id="361" r:id="rId55"/>
    <p:sldId id="363" r:id="rId56"/>
    <p:sldId id="370" r:id="rId57"/>
    <p:sldId id="371" r:id="rId58"/>
    <p:sldId id="364" r:id="rId59"/>
    <p:sldId id="500" r:id="rId60"/>
    <p:sldId id="499" r:id="rId61"/>
    <p:sldId id="304" r:id="rId62"/>
    <p:sldId id="373" r:id="rId63"/>
    <p:sldId id="375" r:id="rId64"/>
    <p:sldId id="379" r:id="rId65"/>
    <p:sldId id="380" r:id="rId66"/>
    <p:sldId id="381" r:id="rId67"/>
    <p:sldId id="382" r:id="rId68"/>
    <p:sldId id="383" r:id="rId69"/>
    <p:sldId id="384" r:id="rId70"/>
    <p:sldId id="385" r:id="rId71"/>
    <p:sldId id="386" r:id="rId72"/>
    <p:sldId id="388" r:id="rId73"/>
    <p:sldId id="387" r:id="rId74"/>
    <p:sldId id="389" r:id="rId75"/>
    <p:sldId id="390" r:id="rId76"/>
    <p:sldId id="391" r:id="rId77"/>
    <p:sldId id="392" r:id="rId78"/>
    <p:sldId id="393" r:id="rId79"/>
    <p:sldId id="394" r:id="rId80"/>
    <p:sldId id="395" r:id="rId81"/>
    <p:sldId id="396" r:id="rId82"/>
    <p:sldId id="438" r:id="rId83"/>
    <p:sldId id="497" r:id="rId84"/>
    <p:sldId id="439" r:id="rId85"/>
    <p:sldId id="496" r:id="rId86"/>
    <p:sldId id="440" r:id="rId87"/>
    <p:sldId id="454" r:id="rId88"/>
    <p:sldId id="569" r:id="rId89"/>
    <p:sldId id="570" r:id="rId90"/>
    <p:sldId id="571" r:id="rId91"/>
    <p:sldId id="572" r:id="rId92"/>
    <p:sldId id="573" r:id="rId93"/>
    <p:sldId id="574" r:id="rId94"/>
    <p:sldId id="502" r:id="rId95"/>
    <p:sldId id="541" r:id="rId96"/>
    <p:sldId id="512" r:id="rId97"/>
    <p:sldId id="543" r:id="rId98"/>
    <p:sldId id="559" r:id="rId99"/>
    <p:sldId id="560" r:id="rId100"/>
    <p:sldId id="487" r:id="rId101"/>
    <p:sldId id="561" r:id="rId102"/>
    <p:sldId id="562" r:id="rId103"/>
    <p:sldId id="563" r:id="rId104"/>
    <p:sldId id="564" r:id="rId105"/>
    <p:sldId id="565" r:id="rId106"/>
    <p:sldId id="566" r:id="rId107"/>
    <p:sldId id="567" r:id="rId108"/>
    <p:sldId id="568" r:id="rId109"/>
    <p:sldId id="308" r:id="rId110"/>
    <p:sldId id="403" r:id="rId111"/>
    <p:sldId id="409" r:id="rId112"/>
    <p:sldId id="405" r:id="rId113"/>
    <p:sldId id="406" r:id="rId114"/>
    <p:sldId id="577" r:id="rId115"/>
    <p:sldId id="404" r:id="rId116"/>
    <p:sldId id="427" r:id="rId117"/>
    <p:sldId id="428" r:id="rId118"/>
    <p:sldId id="429" r:id="rId119"/>
    <p:sldId id="575" r:id="rId120"/>
    <p:sldId id="576" r:id="rId121"/>
    <p:sldId id="309" r:id="rId122"/>
    <p:sldId id="412" r:id="rId123"/>
    <p:sldId id="413" r:id="rId124"/>
    <p:sldId id="418" r:id="rId125"/>
    <p:sldId id="447" r:id="rId126"/>
    <p:sldId id="448" r:id="rId127"/>
    <p:sldId id="449" r:id="rId128"/>
    <p:sldId id="430" r:id="rId129"/>
    <p:sldId id="290" r:id="rId130"/>
    <p:sldId id="281" r:id="rId1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33"/>
    <p:restoredTop sz="80548" autoAdjust="0"/>
  </p:normalViewPr>
  <p:slideViewPr>
    <p:cSldViewPr snapToGrid="0" snapToObjects="1">
      <p:cViewPr varScale="1">
        <p:scale>
          <a:sx n="155" d="100"/>
          <a:sy n="155" d="100"/>
        </p:scale>
        <p:origin x="976"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C957-CD4F-AA8A-6509EED39B03}"/>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C957-CD4F-AA8A-6509EED39B03}"/>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C957-CD4F-AA8A-6509EED39B03}"/>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C957-CD4F-AA8A-6509EED39B03}"/>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C957-CD4F-AA8A-6509EED39B0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91E4-D74D-809D-9C91C2FA3CDC}"/>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91E4-D74D-809D-9C91C2FA3CDC}"/>
              </c:ext>
            </c:extLst>
          </c:dPt>
          <c:dPt>
            <c:idx val="2"/>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91E4-D74D-809D-9C91C2FA3CDC}"/>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91E4-D74D-809D-9C91C2FA3CDC}"/>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91E4-D74D-809D-9C91C2FA3CD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659B-E046-ACEF-B87C1C98860E}"/>
              </c:ext>
            </c:extLst>
          </c:dPt>
          <c:dPt>
            <c:idx val="1"/>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659B-E046-ACEF-B87C1C98860E}"/>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659B-E046-ACEF-B87C1C98860E}"/>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659B-E046-ACEF-B87C1C98860E}"/>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659B-E046-ACEF-B87C1C98860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1DF2-AC41-9EAF-914F80E414D4}"/>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1DF2-AC41-9EAF-914F80E414D4}"/>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1DF2-AC41-9EAF-914F80E414D4}"/>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1DF2-AC41-9EAF-914F80E414D4}"/>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1DF2-AC41-9EAF-914F80E414D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11/14/20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en.wikipedia.org/wiki/Symposium_on_Principles_of_Distributed_Computing" TargetMode="External"/><Relationship Id="rId13" Type="http://schemas.openxmlformats.org/officeDocument/2006/relationships/hyperlink" Target="https://en.wikipedia.org/wiki/Theorem" TargetMode="External"/><Relationship Id="rId3" Type="http://schemas.openxmlformats.org/officeDocument/2006/relationships/hyperlink" Target="https://en.wikipedia.org/wiki/University_of_California,_Berkeley" TargetMode="External"/><Relationship Id="rId7" Type="http://schemas.openxmlformats.org/officeDocument/2006/relationships/hyperlink" Target="https://en.wikipedia.org/wiki/Conjecture" TargetMode="External"/><Relationship Id="rId12" Type="http://schemas.openxmlformats.org/officeDocument/2006/relationships/hyperlink" Target="https://en.wikipedia.org/wiki/MIT"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en.wikipedia.org/wiki/CAP_theorem#cite_note-Brewer1999-7" TargetMode="External"/><Relationship Id="rId11" Type="http://schemas.openxmlformats.org/officeDocument/2006/relationships/hyperlink" Target="https://en.wikipedia.org/wiki/Nancy_Lynch" TargetMode="External"/><Relationship Id="rId5" Type="http://schemas.openxmlformats.org/officeDocument/2006/relationships/hyperlink" Target="https://en.wikipedia.org/wiki/CAP_theorem#cite_note-Brewer2012-6" TargetMode="External"/><Relationship Id="rId10" Type="http://schemas.openxmlformats.org/officeDocument/2006/relationships/hyperlink" Target="https://en.wikipedia.org/w/index.php?title=Seth_Gilbert&amp;action=edit&amp;redlink=1" TargetMode="External"/><Relationship Id="rId4" Type="http://schemas.openxmlformats.org/officeDocument/2006/relationships/hyperlink" Target="https://en.wikipedia.org/wiki/Eric_Brewer_(scientist)" TargetMode="External"/><Relationship Id="rId9" Type="http://schemas.openxmlformats.org/officeDocument/2006/relationships/hyperlink" Target="https://en.wikipedia.org/wiki/CAP_theorem#cite_note-Brewer2000-8"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dbmsmusings.blogspot.in/2010/04/problems-with-cap-and-yahoos-little.html"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rabbitmq.com/clustering.html"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s://www.rabbitmq.com/ha.html#unsynchronised-mirrors" TargetMode="External"/><Relationship Id="rId5" Type="http://schemas.openxmlformats.org/officeDocument/2006/relationships/hyperlink" Target="https://www.rabbitmq.com/confirms.html" TargetMode="External"/><Relationship Id="rId4" Type="http://schemas.openxmlformats.org/officeDocument/2006/relationships/hyperlink" Target="https://www.rabbitmq.com/ha.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rabbitmq.com/ha.html#unsynchronised-mirrors" TargetMode="External"/><Relationship Id="rId2" Type="http://schemas.openxmlformats.org/officeDocument/2006/relationships/slide" Target="../slides/slide69.xml"/><Relationship Id="rId1" Type="http://schemas.openxmlformats.org/officeDocument/2006/relationships/notesMaster" Target="../notesMasters/notesMaster1.xml"/><Relationship Id="rId5" Type="http://schemas.openxmlformats.org/officeDocument/2006/relationships/hyperlink" Target="https://www.rabbitmq.com/confirms.html" TargetMode="External"/><Relationship Id="rId4" Type="http://schemas.openxmlformats.org/officeDocument/2006/relationships/hyperlink" Target="https://www.rabbitmq.com/ha.html#cancellation"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rabbitmq.com/ha.html#unsynchronised-mirrors" TargetMode="External"/><Relationship Id="rId2" Type="http://schemas.openxmlformats.org/officeDocument/2006/relationships/slide" Target="../slides/slide70.xml"/><Relationship Id="rId1" Type="http://schemas.openxmlformats.org/officeDocument/2006/relationships/notesMaster" Target="../notesMasters/notesMaster1.xml"/><Relationship Id="rId5" Type="http://schemas.openxmlformats.org/officeDocument/2006/relationships/hyperlink" Target="https://www.rabbitmq.com/confirms.html" TargetMode="External"/><Relationship Id="rId4" Type="http://schemas.openxmlformats.org/officeDocument/2006/relationships/hyperlink" Target="https://www.rabbitmq.com/ha.html#cancellation"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github.com/jlavallee/JMeter-Rabbit-AMQP"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8" Type="http://schemas.openxmlformats.org/officeDocument/2006/relationships/hyperlink" Target="https://en.wikipedia.org/wiki/Hash_table" TargetMode="External"/><Relationship Id="rId3" Type="http://schemas.openxmlformats.org/officeDocument/2006/relationships/hyperlink" Target="https://en.wikipedia.org/wiki/Structured_storage" TargetMode="External"/><Relationship Id="rId7" Type="http://schemas.openxmlformats.org/officeDocument/2006/relationships/hyperlink" Target="https://en.wikipedia.org/wiki/Floating-point_number" TargetMode="External"/><Relationship Id="rId2" Type="http://schemas.openxmlformats.org/officeDocument/2006/relationships/slide" Target="../slides/slide123.xml"/><Relationship Id="rId1" Type="http://schemas.openxmlformats.org/officeDocument/2006/relationships/notesMaster" Target="../notesMasters/notesMaster1.xml"/><Relationship Id="rId6" Type="http://schemas.openxmlformats.org/officeDocument/2006/relationships/hyperlink" Target="https://en.wikipedia.org/wiki/Set_(abstract_data_type)" TargetMode="External"/><Relationship Id="rId5" Type="http://schemas.openxmlformats.org/officeDocument/2006/relationships/hyperlink" Target="https://en.wikipedia.org/wiki/List_(computing)" TargetMode="External"/><Relationship Id="rId10" Type="http://schemas.openxmlformats.org/officeDocument/2006/relationships/hyperlink" Target="https://en.wikipedia.org/wiki/Geohash" TargetMode="External"/><Relationship Id="rId4" Type="http://schemas.openxmlformats.org/officeDocument/2006/relationships/hyperlink" Target="https://en.wikipedia.org/wiki/String_(computer_science)" TargetMode="External"/><Relationship Id="rId9" Type="http://schemas.openxmlformats.org/officeDocument/2006/relationships/hyperlink" Target="https://en.wikipedia.org/wiki/HyperLogLo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0C59F-4155-9949-857D-B4E24D01EA34}" type="slidenum">
              <a:rPr lang="en-US" smtClean="0"/>
              <a:t>16</a:t>
            </a:fld>
            <a:endParaRPr lang="en-US"/>
          </a:p>
        </p:txBody>
      </p:sp>
    </p:spTree>
    <p:extLst>
      <p:ext uri="{BB962C8B-B14F-4D97-AF65-F5344CB8AC3E}">
        <p14:creationId xmlns:p14="http://schemas.microsoft.com/office/powerpoint/2010/main" val="3580480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orchestration, because there is a central controller of the saga. We increase the behavioral coupling over Choreography because we use command-&gt;document and not events.</a:t>
            </a:r>
          </a:p>
          <a:p>
            <a:endParaRPr lang="en-US" dirty="0"/>
          </a:p>
          <a:p>
            <a:endParaRPr lang="en-US" dirty="0"/>
          </a:p>
          <a:p>
            <a:r>
              <a:rPr lang="en-US" dirty="0"/>
              <a:t>In return we get:</a:t>
            </a:r>
          </a:p>
          <a:p>
            <a:endParaRPr lang="en-US" dirty="0"/>
          </a:p>
          <a:p>
            <a:pPr marL="228600" indent="-228600">
              <a:buAutoNum type="arabicParenBoth"/>
            </a:pPr>
            <a:r>
              <a:rPr lang="en-US" dirty="0"/>
              <a:t>Increased visibility of the operation and the ability to manage </a:t>
            </a:r>
          </a:p>
          <a:p>
            <a:pPr marL="228600" indent="-228600">
              <a:buAutoNum type="arabicParenBoth"/>
            </a:pPr>
            <a:endParaRPr lang="en-US" dirty="0"/>
          </a:p>
          <a:p>
            <a:pPr marL="0" indent="0">
              <a:buNone/>
            </a:pPr>
            <a:r>
              <a:rPr lang="en-US" dirty="0"/>
              <a:t>We send a command to book and we add a private reply queue and correlation id, then save the workflow.</a:t>
            </a:r>
          </a:p>
          <a:p>
            <a:pPr marL="0" indent="0">
              <a:buNone/>
            </a:pPr>
            <a:r>
              <a:rPr lang="en-US" dirty="0"/>
              <a:t>Booking makes the booking and returns the id of our booking to us</a:t>
            </a:r>
          </a:p>
          <a:p>
            <a:pPr marL="0" indent="0">
              <a:buNone/>
            </a:pPr>
            <a:r>
              <a:rPr lang="en-US" dirty="0"/>
              <a:t>We wake the workflow indicated by the correlation id and look up the next step</a:t>
            </a:r>
          </a:p>
          <a:p>
            <a:pPr marL="0" indent="0">
              <a:buNone/>
            </a:pPr>
            <a:r>
              <a:rPr lang="en-US" dirty="0"/>
              <a:t>We send a command to accounts to ask for the credit card details and give it a reply queue, then save the workflow</a:t>
            </a:r>
          </a:p>
          <a:p>
            <a:pPr marL="0" indent="0">
              <a:buNone/>
            </a:pPr>
            <a:r>
              <a:rPr lang="en-US" dirty="0"/>
              <a:t>Accounts adds account details to the booking and returns it to us</a:t>
            </a:r>
          </a:p>
          <a:p>
            <a:pPr marL="0" indent="0">
              <a:buNone/>
            </a:pPr>
            <a:r>
              <a:rPr lang="en-US" dirty="0"/>
              <a:t>We wake the workflow indicated by the correlation id and look for the next step</a:t>
            </a:r>
          </a:p>
          <a:p>
            <a:pPr marL="0" indent="0">
              <a:buNone/>
            </a:pPr>
            <a:r>
              <a:rPr lang="en-US" dirty="0"/>
              <a:t>We send a command to payments to pay for the room, and give it a reply queue, then save the workflow</a:t>
            </a:r>
          </a:p>
          <a:p>
            <a:pPr marL="0" indent="0">
              <a:buNone/>
            </a:pPr>
            <a:r>
              <a:rPr lang="en-US" dirty="0"/>
              <a:t>Payments takes the payment and returns the result to us</a:t>
            </a:r>
          </a:p>
          <a:p>
            <a:pPr marL="0" indent="0">
              <a:buNone/>
            </a:pPr>
            <a:r>
              <a:rPr lang="en-US" dirty="0"/>
              <a:t>We wake the workflow and complete it</a:t>
            </a:r>
          </a:p>
          <a:p>
            <a:pPr marL="0" indent="0">
              <a:buNone/>
            </a:pPr>
            <a:endParaRPr lang="en-US" dirty="0"/>
          </a:p>
          <a:p>
            <a:pPr marL="0" indent="0">
              <a:buNone/>
            </a:pPr>
            <a:endParaRPr lang="en-US" dirty="0"/>
          </a:p>
          <a:p>
            <a:pPr marL="228600" indent="-228600">
              <a:buAutoNum type="arabicParenBoth"/>
            </a:pPr>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17</a:t>
            </a:fld>
            <a:endParaRPr lang="en-US"/>
          </a:p>
        </p:txBody>
      </p:sp>
    </p:spTree>
    <p:extLst>
      <p:ext uri="{BB962C8B-B14F-4D97-AF65-F5344CB8AC3E}">
        <p14:creationId xmlns:p14="http://schemas.microsoft.com/office/powerpoint/2010/main" val="1747251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get a very explicit compensation flow i.e. When something goes wrong we can raise an exception and have it propagate to reverse the flow. Because the workflow has a request-</a:t>
            </a:r>
            <a:r>
              <a:rPr lang="en-US" dirty="0" err="1"/>
              <a:t>reation</a:t>
            </a:r>
            <a:r>
              <a:rPr lang="en-US" dirty="0"/>
              <a:t> flow, we know that the action has been reversed because we receive confirmations from all the microservices that we have reversed the transaction. Thus we get guarantees around reversal</a:t>
            </a:r>
          </a:p>
        </p:txBody>
      </p:sp>
      <p:sp>
        <p:nvSpPr>
          <p:cNvPr id="4" name="Slide Number Placeholder 3"/>
          <p:cNvSpPr>
            <a:spLocks noGrp="1"/>
          </p:cNvSpPr>
          <p:nvPr>
            <p:ph type="sldNum" sz="quarter" idx="5"/>
          </p:nvPr>
        </p:nvSpPr>
        <p:spPr/>
        <p:txBody>
          <a:bodyPr/>
          <a:lstStyle/>
          <a:p>
            <a:fld id="{FEF15FA6-EB56-764B-9424-765F853645DC}" type="slidenum">
              <a:rPr lang="en-US" smtClean="0"/>
              <a:t>18</a:t>
            </a:fld>
            <a:endParaRPr lang="en-US"/>
          </a:p>
        </p:txBody>
      </p:sp>
    </p:spTree>
    <p:extLst>
      <p:ext uri="{BB962C8B-B14F-4D97-AF65-F5344CB8AC3E}">
        <p14:creationId xmlns:p14="http://schemas.microsoft.com/office/powerpoint/2010/main" val="2499675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might decide that we don’t want to hold the booking of ever, particularly if the use has a number of manual steps to complete and the process manager is controlling that flow.</a:t>
            </a:r>
          </a:p>
          <a:p>
            <a:endParaRPr lang="en-US" dirty="0"/>
          </a:p>
          <a:p>
            <a:r>
              <a:rPr lang="en-US" dirty="0"/>
              <a:t>The user makes the booking, and puts it in their cart. Then they check out, and then they pay for it. We don’t want someone else to take their booking whilst they are checking out, but we don’t want them to walk away leaving us with an unsold room.</a:t>
            </a:r>
          </a:p>
          <a:p>
            <a:endParaRPr lang="en-US" dirty="0"/>
          </a:p>
          <a:p>
            <a:r>
              <a:rPr lang="en-US" dirty="0"/>
              <a:t>The answer is to reserve the room for a period of time, and timeout when that limit is reached, reversing the transaction</a:t>
            </a:r>
          </a:p>
        </p:txBody>
      </p:sp>
      <p:sp>
        <p:nvSpPr>
          <p:cNvPr id="4" name="Slide Number Placeholder 3"/>
          <p:cNvSpPr>
            <a:spLocks noGrp="1"/>
          </p:cNvSpPr>
          <p:nvPr>
            <p:ph type="sldNum" sz="quarter" idx="5"/>
          </p:nvPr>
        </p:nvSpPr>
        <p:spPr/>
        <p:txBody>
          <a:bodyPr/>
          <a:lstStyle/>
          <a:p>
            <a:fld id="{FEF15FA6-EB56-764B-9424-765F853645DC}" type="slidenum">
              <a:rPr lang="en-US" smtClean="0"/>
              <a:t>19</a:t>
            </a:fld>
            <a:endParaRPr lang="en-US"/>
          </a:p>
        </p:txBody>
      </p:sp>
    </p:spTree>
    <p:extLst>
      <p:ext uri="{BB962C8B-B14F-4D97-AF65-F5344CB8AC3E}">
        <p14:creationId xmlns:p14="http://schemas.microsoft.com/office/powerpoint/2010/main" val="3966952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GB" sz="1200" dirty="0">
                <a:solidFill>
                  <a:srgbClr val="303633"/>
                </a:solidFill>
                <a:latin typeface="Lora"/>
              </a:rPr>
              <a:t>The microservice community favours an alternative approach: </a:t>
            </a:r>
            <a:r>
              <a:rPr lang="en-GB" sz="1200" i="1" dirty="0">
                <a:solidFill>
                  <a:srgbClr val="303633"/>
                </a:solidFill>
                <a:latin typeface="Lora"/>
              </a:rPr>
              <a:t>smart endpoints and dumb pipes</a:t>
            </a:r>
            <a:r>
              <a:rPr lang="en-GB" sz="1200" dirty="0">
                <a:solidFill>
                  <a:srgbClr val="303633"/>
                </a:solidFill>
                <a:latin typeface="Lora"/>
              </a:rPr>
              <a:t>. Applications built from microservices aim to be as decoupled and as cohesive as possible - they own their own domain logic and act more as filters in the classical Unix sense - receiving a request, applying logic as appropriate and producing a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303633"/>
              </a:solidFill>
              <a:latin typeface="Lo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303633"/>
                </a:solidFill>
                <a:latin typeface="Lora"/>
              </a:rPr>
              <a:t>The problem with the saga, as opposed to choreography is that it moves logic into the saga, so the endpoints become dumber, at risk of becoming entity services controlled by an orchestrator</a:t>
            </a:r>
            <a:endParaRPr lang="en-US" sz="1200" dirty="0"/>
          </a:p>
          <a:p>
            <a:r>
              <a:rPr lang="en-US" dirty="0"/>
              <a:t>”</a:t>
            </a:r>
          </a:p>
        </p:txBody>
      </p:sp>
      <p:sp>
        <p:nvSpPr>
          <p:cNvPr id="4" name="Slide Number Placeholder 3"/>
          <p:cNvSpPr>
            <a:spLocks noGrp="1"/>
          </p:cNvSpPr>
          <p:nvPr>
            <p:ph type="sldNum" sz="quarter" idx="5"/>
          </p:nvPr>
        </p:nvSpPr>
        <p:spPr/>
        <p:txBody>
          <a:bodyPr/>
          <a:lstStyle/>
          <a:p>
            <a:fld id="{96C0C59F-4155-9949-857D-B4E24D01EA34}" type="slidenum">
              <a:rPr lang="en-US" smtClean="0"/>
              <a:t>20</a:t>
            </a:fld>
            <a:endParaRPr lang="en-US"/>
          </a:p>
        </p:txBody>
      </p:sp>
    </p:spTree>
    <p:extLst>
      <p:ext uri="{BB962C8B-B14F-4D97-AF65-F5344CB8AC3E}">
        <p14:creationId xmlns:p14="http://schemas.microsoft.com/office/powerpoint/2010/main" val="3836421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24</a:t>
            </a:fld>
            <a:endParaRPr lang="en-US"/>
          </a:p>
        </p:txBody>
      </p:sp>
    </p:spTree>
    <p:extLst>
      <p:ext uri="{BB962C8B-B14F-4D97-AF65-F5344CB8AC3E}">
        <p14:creationId xmlns:p14="http://schemas.microsoft.com/office/powerpoint/2010/main" val="4002667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Three types: </a:t>
            </a:r>
          </a:p>
          <a:p>
            <a:pPr lvl="1"/>
            <a:r>
              <a:rPr lang="en-US" dirty="0">
                <a:effectLst/>
              </a:rPr>
              <a:t>Operands </a:t>
            </a:r>
          </a:p>
          <a:p>
            <a:pPr lvl="2"/>
            <a:r>
              <a:rPr lang="en-US" dirty="0">
                <a:effectLst/>
              </a:rPr>
              <a:t>When we talk to another service we communicate two things: </a:t>
            </a:r>
          </a:p>
          <a:p>
            <a:pPr lvl="3"/>
            <a:r>
              <a:rPr lang="en-US" dirty="0">
                <a:effectLst/>
              </a:rPr>
              <a:t>operator - a behavior that I want you to enact </a:t>
            </a:r>
          </a:p>
          <a:p>
            <a:pPr lvl="3"/>
            <a:r>
              <a:rPr lang="en-US" dirty="0">
                <a:effectLst/>
              </a:rPr>
              <a:t>operand - the data I want you to use to enact that </a:t>
            </a:r>
          </a:p>
          <a:p>
            <a:pPr lvl="3"/>
            <a:r>
              <a:rPr lang="en-US" dirty="0">
                <a:effectLst/>
              </a:rPr>
              <a:t>An operand has to make sense to the receiver, and so the receiver may need to publish information that can be used as operands - this is the ‘reference data’ </a:t>
            </a:r>
          </a:p>
          <a:p>
            <a:pPr lvl="3"/>
            <a:r>
              <a:rPr lang="en-US" dirty="0">
                <a:effectLst/>
              </a:rPr>
              <a:t>Examples: Product Catalog </a:t>
            </a:r>
          </a:p>
          <a:p>
            <a:pPr lvl="1"/>
            <a:r>
              <a:rPr lang="en-US" dirty="0">
                <a:effectLst/>
              </a:rPr>
              <a:t>Historic Artefacts </a:t>
            </a:r>
          </a:p>
          <a:p>
            <a:pPr lvl="2"/>
            <a:r>
              <a:rPr lang="en-US" dirty="0">
                <a:effectLst/>
              </a:rPr>
              <a:t>A snapshot of our data, commonly used for reporting, analysis etc. Often rolled up. </a:t>
            </a:r>
          </a:p>
          <a:p>
            <a:pPr lvl="1"/>
            <a:r>
              <a:rPr lang="en-US" dirty="0">
                <a:effectLst/>
              </a:rPr>
              <a:t>Shared Collection </a:t>
            </a:r>
          </a:p>
          <a:p>
            <a:r>
              <a:rPr lang="en-US" dirty="0">
                <a:effectLst/>
              </a:rPr>
              <a:t>	Data that all services tend to rely on such as Customers or Users </a:t>
            </a:r>
          </a:p>
          <a:p>
            <a:r>
              <a:rPr lang="en-US" dirty="0">
                <a:effectLst/>
              </a:rPr>
              <a:t>	Differs from operands in that we may process dependent on it, not just use it to formulate requests to another system </a:t>
            </a:r>
          </a:p>
          <a:p>
            <a:r>
              <a:rPr lang="en-US" dirty="0">
                <a:effectLst/>
              </a:rPr>
              <a:t>	We don’t want to request this data on demand, it’s too expensive, so we want a local cache of the data </a:t>
            </a:r>
          </a:p>
          <a:p>
            <a:r>
              <a:rPr lang="en-US" dirty="0">
                <a:effectLst/>
              </a:rPr>
              <a:t>	We may convert the data into a more usable local form, but we don’t own the data so we need to avoid the risk of changing it. We may for example shred it into tables, or ignore data that we do not depend on. </a:t>
            </a:r>
          </a:p>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26</a:t>
            </a:fld>
            <a:endParaRPr lang="en-US"/>
          </a:p>
        </p:txBody>
      </p:sp>
    </p:spTree>
    <p:extLst>
      <p:ext uri="{BB962C8B-B14F-4D97-AF65-F5344CB8AC3E}">
        <p14:creationId xmlns:p14="http://schemas.microsoft.com/office/powerpoint/2010/main" val="2110431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Would I cache you as Request Data?</a:t>
            </a:r>
          </a:p>
          <a:p>
            <a:endParaRPr lang="en-US" dirty="0">
              <a:effectLst/>
            </a:endParaRPr>
          </a:p>
          <a:p>
            <a:r>
              <a:rPr lang="en-US" dirty="0">
                <a:effectLst/>
              </a:rPr>
              <a:t>We are trying to prevent you making a request. Another way to do this is to cache the results of a GET. To cache that data it has to be suitable ‘Outside Data’ – versioned and immutable, and a stable contract, not the implementation details. But it also has to be suitable for caching? How fast does it go stale? Will every call result in a different result set because of temporal concerns? In addition, note that I cache, not the other services internal data but Outside Data. A mistake here would be to replicate the other services internal data between two services as reference data. In particular, if I share internal data and need to share the rules to interpret it, then I couple that other microservice into my implementation details.</a:t>
            </a:r>
          </a:p>
          <a:p>
            <a:endParaRPr lang="en-US" dirty="0"/>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27</a:t>
            </a:fld>
            <a:endParaRPr lang="en-US"/>
          </a:p>
        </p:txBody>
      </p:sp>
    </p:spTree>
    <p:extLst>
      <p:ext uri="{BB962C8B-B14F-4D97-AF65-F5344CB8AC3E}">
        <p14:creationId xmlns:p14="http://schemas.microsoft.com/office/powerpoint/2010/main" val="1952816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Decoupled: Queries are now local, we are decoupled from other services</a:t>
            </a:r>
          </a:p>
          <a:p>
            <a:endParaRPr lang="en-US" dirty="0"/>
          </a:p>
          <a:p>
            <a:r>
              <a:rPr lang="en-US" dirty="0"/>
              <a:t>Autonomous: We don’t functionally integrate with other services, nor know their implementation details.</a:t>
            </a:r>
          </a:p>
          <a:p>
            <a:endParaRPr lang="en-US" dirty="0"/>
          </a:p>
          <a:p>
            <a:r>
              <a:rPr lang="en-US" dirty="0"/>
              <a:t>Lower latency network calls, pre-calculated results</a:t>
            </a:r>
          </a:p>
          <a:p>
            <a:endParaRPr lang="en-US" dirty="0"/>
          </a:p>
          <a:p>
            <a:r>
              <a:rPr lang="en-US" dirty="0"/>
              <a:t>Fault Tolerance: We are a bulkhead to failure, but also we cope better with resource constraints through the use of decoupled invocation</a:t>
            </a:r>
          </a:p>
        </p:txBody>
      </p:sp>
      <p:sp>
        <p:nvSpPr>
          <p:cNvPr id="4" name="Slide Number Placeholder 3"/>
          <p:cNvSpPr>
            <a:spLocks noGrp="1"/>
          </p:cNvSpPr>
          <p:nvPr>
            <p:ph type="sldNum" sz="quarter" idx="5"/>
          </p:nvPr>
        </p:nvSpPr>
        <p:spPr/>
        <p:txBody>
          <a:bodyPr/>
          <a:lstStyle/>
          <a:p>
            <a:fld id="{FEF15FA6-EB56-764B-9424-765F853645DC}" type="slidenum">
              <a:rPr lang="en-US" smtClean="0"/>
              <a:t>28</a:t>
            </a:fld>
            <a:endParaRPr lang="en-US"/>
          </a:p>
        </p:txBody>
      </p:sp>
    </p:spTree>
    <p:extLst>
      <p:ext uri="{BB962C8B-B14F-4D97-AF65-F5344CB8AC3E}">
        <p14:creationId xmlns:p14="http://schemas.microsoft.com/office/powerpoint/2010/main" val="212152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 Consistency: we are stale, but this may not matter if we are ‘task’ oriented</a:t>
            </a:r>
          </a:p>
          <a:p>
            <a:endParaRPr lang="en-US" dirty="0"/>
          </a:p>
          <a:p>
            <a:r>
              <a:rPr lang="en-US" dirty="0"/>
              <a:t>Replication of Data: We are creating a lot of copies of our data. Storage is cheap? Although if it doubles every year…</a:t>
            </a:r>
          </a:p>
          <a:p>
            <a:endParaRPr lang="en-US" dirty="0"/>
          </a:p>
          <a:p>
            <a:r>
              <a:rPr lang="en-US" dirty="0"/>
              <a:t>Synchronization: It’s a hard problem, how do we ensure source and sink are the same?</a:t>
            </a:r>
          </a:p>
        </p:txBody>
      </p:sp>
      <p:sp>
        <p:nvSpPr>
          <p:cNvPr id="4" name="Slide Number Placeholder 3"/>
          <p:cNvSpPr>
            <a:spLocks noGrp="1"/>
          </p:cNvSpPr>
          <p:nvPr>
            <p:ph type="sldNum" sz="quarter" idx="5"/>
          </p:nvPr>
        </p:nvSpPr>
        <p:spPr/>
        <p:txBody>
          <a:bodyPr/>
          <a:lstStyle/>
          <a:p>
            <a:fld id="{FEF15FA6-EB56-764B-9424-765F853645DC}" type="slidenum">
              <a:rPr lang="en-US" smtClean="0"/>
              <a:t>29</a:t>
            </a:fld>
            <a:endParaRPr lang="en-US"/>
          </a:p>
        </p:txBody>
      </p:sp>
    </p:spTree>
    <p:extLst>
      <p:ext uri="{BB962C8B-B14F-4D97-AF65-F5344CB8AC3E}">
        <p14:creationId xmlns:p14="http://schemas.microsoft.com/office/powerpoint/2010/main" val="355299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typical monolithic application, we might divide up our system into three layers.</a:t>
            </a:r>
          </a:p>
          <a:p>
            <a:endParaRPr lang="en-US" dirty="0"/>
          </a:p>
          <a:p>
            <a:r>
              <a:rPr lang="en-US" dirty="0"/>
              <a:t>Presentation: The widgets, in this case our HTTP API, but might it might have been server-side rendered HTML etc.</a:t>
            </a:r>
          </a:p>
          <a:p>
            <a:r>
              <a:rPr lang="en-US" dirty="0"/>
              <a:t>Domain: The application and domain logic</a:t>
            </a:r>
          </a:p>
          <a:p>
            <a:r>
              <a:rPr lang="en-US" dirty="0"/>
              <a:t>Data: Access to our persistent storage</a:t>
            </a:r>
          </a:p>
          <a:p>
            <a:endParaRPr lang="en-US" dirty="0"/>
          </a:p>
          <a:p>
            <a:r>
              <a:rPr lang="en-US" dirty="0"/>
              <a:t>Let us imagine that we have a request for a direct booking on account. To service this request, we would probably call some application logic in a service/command in direct bookings.  The application logic there would load the data we needed to complete the operation, so the account details with the credit card information, so that we could then take a credit card payment. In turn we would then update the direct booking and probably call Housekeeping and Channel Manager to update their records of the number of available rooms.</a:t>
            </a:r>
          </a:p>
          <a:p>
            <a:endParaRPr lang="en-US" dirty="0"/>
          </a:p>
          <a:p>
            <a:r>
              <a:rPr lang="en-US" dirty="0"/>
              <a:t>Now, there is a lot going on, but we never had to worry about how we accessed the data at any step, we just read or wrote it to the </a:t>
            </a:r>
            <a:r>
              <a:rPr lang="en-US" dirty="0" err="1"/>
              <a:t>db</a:t>
            </a:r>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6</a:t>
            </a:fld>
            <a:endParaRPr lang="en-US"/>
          </a:p>
        </p:txBody>
      </p:sp>
    </p:spTree>
    <p:extLst>
      <p:ext uri="{BB962C8B-B14F-4D97-AF65-F5344CB8AC3E}">
        <p14:creationId xmlns:p14="http://schemas.microsoft.com/office/powerpoint/2010/main" val="928056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t>
            </a:r>
            <a:r>
              <a:rPr lang="en-US" baseline="0" dirty="0" err="1"/>
              <a:t>ack</a:t>
            </a:r>
            <a:r>
              <a:rPr lang="en-US" baseline="0" dirty="0"/>
              <a:t> when the message is written to the queue (persistent) or when it is consumed (non-persistent) and then resend when failed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32</a:t>
            </a:fld>
            <a:endParaRPr lang="en-US"/>
          </a:p>
        </p:txBody>
      </p:sp>
    </p:spTree>
    <p:extLst>
      <p:ext uri="{BB962C8B-B14F-4D97-AF65-F5344CB8AC3E}">
        <p14:creationId xmlns:p14="http://schemas.microsoft.com/office/powerpoint/2010/main" val="4112073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How can you ensure that messages are received successfully?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For each message retrieved by a receiver an acknowledgement is sent back to the message sender. If this acknowledgement is not received after a certain time frame, the message is resent.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We may not know if the acknowledgement itself failed, but the original send succeeded. </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38</a:t>
            </a:fld>
            <a:endParaRPr lang="en-US"/>
          </a:p>
        </p:txBody>
      </p:sp>
    </p:spTree>
    <p:extLst>
      <p:ext uri="{BB962C8B-B14F-4D97-AF65-F5344CB8AC3E}">
        <p14:creationId xmlns:p14="http://schemas.microsoft.com/office/powerpoint/2010/main" val="2929091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So we need to have an idempotent receiver that can reject messages already seen, or is not affected by re-application. </a:t>
            </a:r>
          </a:p>
          <a:p>
            <a:pPr algn="l"/>
            <a:endParaRPr lang="en-US" sz="1200" dirty="0"/>
          </a:p>
          <a:p>
            <a:pPr algn="l"/>
            <a:r>
              <a:rPr lang="en-US" sz="1200" dirty="0"/>
              <a:t>We could also ensure</a:t>
            </a:r>
            <a:r>
              <a:rPr lang="en-US" sz="1200" baseline="0" dirty="0"/>
              <a:t> that logically we could re-apply the message</a:t>
            </a: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39</a:t>
            </a:fld>
            <a:endParaRPr lang="en-US"/>
          </a:p>
        </p:txBody>
      </p:sp>
    </p:spTree>
    <p:extLst>
      <p:ext uri="{BB962C8B-B14F-4D97-AF65-F5344CB8AC3E}">
        <p14:creationId xmlns:p14="http://schemas.microsoft.com/office/powerpoint/2010/main" val="3792464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We</a:t>
            </a:r>
            <a:r>
              <a:rPr lang="en-US" sz="1200" baseline="0" dirty="0"/>
              <a:t> can combine guaranteed delivery and at-least once to ensure that messages will be delivered once.</a:t>
            </a: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40</a:t>
            </a:fld>
            <a:endParaRPr lang="en-US"/>
          </a:p>
        </p:txBody>
      </p:sp>
    </p:spTree>
    <p:extLst>
      <p:ext uri="{BB962C8B-B14F-4D97-AF65-F5344CB8AC3E}">
        <p14:creationId xmlns:p14="http://schemas.microsoft.com/office/powerpoint/2010/main" val="884769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Shared Message Queue or Shared Message Log </a:t>
            </a:r>
          </a:p>
          <a:p>
            <a:r>
              <a:rPr lang="en-US" baseline="0" dirty="0">
                <a:effectLst/>
              </a:rPr>
              <a:t>         All distributed messaging systems store their data, replicated across nodes in a cluster, using some form of Db</a:t>
            </a:r>
          </a:p>
          <a:p>
            <a:r>
              <a:rPr lang="en-US" baseline="0" dirty="0">
                <a:effectLst/>
              </a:rPr>
              <a:t>         In a Shared Message Queue, that storage has queue semantics, we can lock an item of the front of the queue, so as to allow other readers to skip past it, retrieve an item from the queue, and either unlock or delete the item at the end. We usually unlock for a failure to process, and delete when done. So our storage is mutable, once we have processed an item, we have changed the queue.</a:t>
            </a:r>
            <a:endParaRPr lang="en-US" dirty="0">
              <a:effectLst/>
            </a:endParaRPr>
          </a:p>
          <a:p>
            <a:r>
              <a:rPr lang="en-US" dirty="0">
                <a:effectLst/>
              </a:rPr>
              <a:t>        In a message log, the</a:t>
            </a:r>
            <a:r>
              <a:rPr lang="en-US" baseline="0" dirty="0">
                <a:effectLst/>
              </a:rPr>
              <a:t> storage has append-only log semantics. We maintain an index to the next item for a consumer to read, in order, and we can manage those indexes in the distributed system to allow multiple consumers to traverse the same queue together, but we never alter the queue. So after we finish processing a message we just increment the index.</a:t>
            </a:r>
          </a:p>
          <a:p>
            <a:r>
              <a:rPr lang="en-US" baseline="0" dirty="0">
                <a:effectLst/>
              </a:rPr>
              <a:t>       We use more storage for the log, because we are not deleting messages, but we gain the ability to reset our index and replay the messages.</a:t>
            </a:r>
          </a:p>
          <a:p>
            <a:r>
              <a:rPr lang="en-US" baseline="0" dirty="0">
                <a:effectLst/>
              </a:rPr>
              <a:t>       With a shared queue, replay depends on an outbox or inbox</a:t>
            </a:r>
            <a:endParaRPr lang="en-US" dirty="0">
              <a:effectLst/>
            </a:endParaRPr>
          </a:p>
          <a:p>
            <a:pPr lvl="1"/>
            <a:r>
              <a:rPr lang="en-US" dirty="0">
                <a:effectLst/>
              </a:rPr>
              <a:t>We started buy using a shared message queue and listening for downstream events </a:t>
            </a:r>
          </a:p>
          <a:p>
            <a:pPr lvl="2"/>
            <a:r>
              <a:rPr lang="en-US" dirty="0">
                <a:effectLst/>
              </a:rPr>
              <a:t>We solved ordering by using a sequential version number and resequencing when 'out-of-order' </a:t>
            </a:r>
          </a:p>
          <a:p>
            <a:pPr lvl="2"/>
            <a:r>
              <a:rPr lang="en-US" dirty="0">
                <a:effectLst/>
              </a:rPr>
              <a:t>Ordering creates a problem for consumers </a:t>
            </a:r>
          </a:p>
          <a:p>
            <a:pPr lvl="2"/>
            <a:r>
              <a:rPr lang="en-US" dirty="0">
                <a:effectLst/>
              </a:rPr>
              <a:t>We could add a sequence number to enforce ordering </a:t>
            </a:r>
          </a:p>
          <a:p>
            <a:pPr lvl="1"/>
            <a:r>
              <a:rPr lang="en-US" dirty="0">
                <a:effectLst/>
              </a:rPr>
              <a:t>[Does not work with competing consumers </a:t>
            </a:r>
          </a:p>
          <a:p>
            <a:pPr lvl="1"/>
            <a:r>
              <a:rPr lang="en-US" dirty="0">
                <a:effectLst/>
              </a:rPr>
              <a:t>We can create partitions to allow competing consumers to work </a:t>
            </a:r>
          </a:p>
          <a:p>
            <a:pPr lvl="1"/>
            <a:r>
              <a:rPr lang="en-US" dirty="0">
                <a:effectLst/>
              </a:rPr>
              <a:t>All events need to be under one topic </a:t>
            </a:r>
          </a:p>
          <a:p>
            <a:pPr lvl="1"/>
            <a:r>
              <a:rPr lang="en-US" dirty="0">
                <a:effectLst/>
              </a:rPr>
              <a:t>We may have events for a lot of entities. How do we partition? </a:t>
            </a:r>
          </a:p>
          <a:p>
            <a:pPr lvl="1"/>
            <a:r>
              <a:rPr lang="en-US" dirty="0">
                <a:effectLst/>
              </a:rPr>
              <a:t>Has limitations. How do I replay, so that I can spin up a new service (big problem in QA </a:t>
            </a:r>
            <a:r>
              <a:rPr lang="en-US" dirty="0" err="1">
                <a:effectLst/>
              </a:rPr>
              <a:t>envirionments</a:t>
            </a:r>
            <a:r>
              <a:rPr lang="en-US" dirty="0">
                <a:effectLst/>
              </a:rPr>
              <a:t>)? </a:t>
            </a:r>
          </a:p>
          <a:p>
            <a:pPr lvl="1"/>
            <a:r>
              <a:rPr lang="en-US" dirty="0">
                <a:effectLst/>
              </a:rPr>
              <a:t>We had an 'Outbox' but still, we needed to write code to resend and ensure other consumers discarded duplicates (i.e. have we seen this message or this version of the data for this id) </a:t>
            </a:r>
          </a:p>
          <a:p>
            <a:pPr lvl="1"/>
            <a:r>
              <a:rPr lang="en-US" dirty="0">
                <a:effectLst/>
              </a:rPr>
              <a:t>We then moved to using a shared message log (in our case GES, but Kafka is probably the default choice for many) </a:t>
            </a:r>
          </a:p>
          <a:p>
            <a:pPr lvl="2"/>
            <a:r>
              <a:rPr lang="en-US" dirty="0">
                <a:effectLst/>
              </a:rPr>
              <a:t>Arguably this is Active Service over Event Carried State Transfer, because like an ATOM-feed we pull the 'current' state by reading an immutable, read-only feed to populate our cache </a:t>
            </a:r>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42</a:t>
            </a:fld>
            <a:endParaRPr lang="en-US"/>
          </a:p>
        </p:txBody>
      </p:sp>
    </p:spTree>
    <p:extLst>
      <p:ext uri="{BB962C8B-B14F-4D97-AF65-F5344CB8AC3E}">
        <p14:creationId xmlns:p14="http://schemas.microsoft.com/office/powerpoint/2010/main" val="2568175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Shared Message Queue or Shared Message Log </a:t>
            </a:r>
          </a:p>
          <a:p>
            <a:r>
              <a:rPr lang="en-US" baseline="0" dirty="0">
                <a:effectLst/>
              </a:rPr>
              <a:t>         All distributed messaging systems store their data, replicated across nodes in a cluster, using some form of Db</a:t>
            </a:r>
          </a:p>
          <a:p>
            <a:r>
              <a:rPr lang="en-US" baseline="0" dirty="0">
                <a:effectLst/>
              </a:rPr>
              <a:t>         In a Shared Message Queue, that storage has queue semantics, we can lock an item of the front of the queue, so as to allow other readers to skip past it, retrieve an item from the queue, and either unlock or delete the item at the end. We usually unlock for a failure to process, and delete when done. So our storage is mutable, once we have processed an item, we have changed the queue.</a:t>
            </a:r>
            <a:endParaRPr lang="en-US" dirty="0">
              <a:effectLst/>
            </a:endParaRPr>
          </a:p>
          <a:p>
            <a:r>
              <a:rPr lang="en-US" dirty="0">
                <a:effectLst/>
              </a:rPr>
              <a:t>        In a message log, the</a:t>
            </a:r>
            <a:r>
              <a:rPr lang="en-US" baseline="0" dirty="0">
                <a:effectLst/>
              </a:rPr>
              <a:t> storage has append-only log semantics. We maintain an index to the next item for a consumer to read, in order, and we can manage those indexes in the distributed system to allow multiple consumers to traverse the same queue together, but we never alter the queue. So after we finish processing a message we just increment the index.</a:t>
            </a:r>
          </a:p>
          <a:p>
            <a:r>
              <a:rPr lang="en-US" baseline="0" dirty="0">
                <a:effectLst/>
              </a:rPr>
              <a:t>       We use more storage for the log, because we are not deleting messages, but we gain the ability to reset our index and replay the messages.</a:t>
            </a:r>
          </a:p>
          <a:p>
            <a:r>
              <a:rPr lang="en-US" baseline="0" dirty="0">
                <a:effectLst/>
              </a:rPr>
              <a:t>       With a shared queue, replay depends on an outbox or inbox</a:t>
            </a:r>
            <a:endParaRPr lang="en-US" dirty="0">
              <a:effectLst/>
            </a:endParaRPr>
          </a:p>
          <a:p>
            <a:pPr lvl="1"/>
            <a:r>
              <a:rPr lang="en-US" dirty="0">
                <a:effectLst/>
              </a:rPr>
              <a:t>We started buy using a shared message queue and listening for downstream events </a:t>
            </a:r>
          </a:p>
          <a:p>
            <a:pPr lvl="2"/>
            <a:r>
              <a:rPr lang="en-US" dirty="0">
                <a:effectLst/>
              </a:rPr>
              <a:t>We solved ordering by using a sequential version number and resequencing when 'out-of-order' </a:t>
            </a:r>
          </a:p>
          <a:p>
            <a:pPr lvl="2"/>
            <a:r>
              <a:rPr lang="en-US" dirty="0">
                <a:effectLst/>
              </a:rPr>
              <a:t>Ordering creates a problem for consumers </a:t>
            </a:r>
          </a:p>
          <a:p>
            <a:pPr lvl="2"/>
            <a:r>
              <a:rPr lang="en-US" dirty="0">
                <a:effectLst/>
              </a:rPr>
              <a:t>We could add a sequence number to enforce ordering </a:t>
            </a:r>
          </a:p>
          <a:p>
            <a:pPr lvl="1"/>
            <a:r>
              <a:rPr lang="en-US" dirty="0">
                <a:effectLst/>
              </a:rPr>
              <a:t>[Does not work with competing consumers </a:t>
            </a:r>
          </a:p>
          <a:p>
            <a:pPr lvl="1"/>
            <a:r>
              <a:rPr lang="en-US" dirty="0">
                <a:effectLst/>
              </a:rPr>
              <a:t>We can create partitions to allow competing consumers to work </a:t>
            </a:r>
          </a:p>
          <a:p>
            <a:pPr lvl="1"/>
            <a:r>
              <a:rPr lang="en-US" dirty="0">
                <a:effectLst/>
              </a:rPr>
              <a:t>All events need to be under one topic </a:t>
            </a:r>
          </a:p>
          <a:p>
            <a:pPr lvl="1"/>
            <a:r>
              <a:rPr lang="en-US" dirty="0">
                <a:effectLst/>
              </a:rPr>
              <a:t>We may have events for a lot of entities. How do we partition? </a:t>
            </a:r>
          </a:p>
          <a:p>
            <a:pPr lvl="1"/>
            <a:r>
              <a:rPr lang="en-US" dirty="0">
                <a:effectLst/>
              </a:rPr>
              <a:t>Has limitations. How do I replay, so that I can spin up a new service (big problem in QA </a:t>
            </a:r>
            <a:r>
              <a:rPr lang="en-US" dirty="0" err="1">
                <a:effectLst/>
              </a:rPr>
              <a:t>envirionments</a:t>
            </a:r>
            <a:r>
              <a:rPr lang="en-US" dirty="0">
                <a:effectLst/>
              </a:rPr>
              <a:t>)? </a:t>
            </a:r>
          </a:p>
          <a:p>
            <a:pPr lvl="1"/>
            <a:r>
              <a:rPr lang="en-US" dirty="0">
                <a:effectLst/>
              </a:rPr>
              <a:t>We had an 'Outbox' but still, we needed to write code to resend and ensure other consumers discarded duplicates (i.e. have we seen this message or this version of the data for this id) </a:t>
            </a:r>
          </a:p>
          <a:p>
            <a:pPr lvl="1"/>
            <a:r>
              <a:rPr lang="en-US" dirty="0">
                <a:effectLst/>
              </a:rPr>
              <a:t>We then moved to using a shared message log (in our case GES, but Kafka is probably the default choice for many) </a:t>
            </a:r>
          </a:p>
          <a:p>
            <a:pPr lvl="2"/>
            <a:r>
              <a:rPr lang="en-US" dirty="0">
                <a:effectLst/>
              </a:rPr>
              <a:t>Arguably this is Active Service over Event Carried State Transfer, because like an ATOM-feed we pull the 'current' state by reading an immutable, read-only feed to populate our cache </a:t>
            </a:r>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43</a:t>
            </a:fld>
            <a:endParaRPr lang="en-US"/>
          </a:p>
        </p:txBody>
      </p:sp>
    </p:spTree>
    <p:extLst>
      <p:ext uri="{BB962C8B-B14F-4D97-AF65-F5344CB8AC3E}">
        <p14:creationId xmlns:p14="http://schemas.microsoft.com/office/powerpoint/2010/main" val="1842886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strategies discussed </a:t>
            </a:r>
            <a:r>
              <a:rPr lang="en-US" sz="1200" b="0" i="0" u="none" strike="noStrike" kern="1200" baseline="0" dirty="0" err="1">
                <a:solidFill>
                  <a:schemeClr val="tx1"/>
                </a:solidFill>
                <a:latin typeface="+mn-lt"/>
                <a:ea typeface="+mn-ea"/>
                <a:cs typeface="+mn-cs"/>
              </a:rPr>
              <a:t>iffer</a:t>
            </a:r>
            <a:r>
              <a:rPr lang="en-US" sz="1200" b="0" i="0" u="none" strike="noStrike" kern="1200" baseline="0" dirty="0">
                <a:solidFill>
                  <a:schemeClr val="tx1"/>
                </a:solidFill>
                <a:latin typeface="+mn-lt"/>
                <a:ea typeface="+mn-ea"/>
                <a:cs typeface="+mn-cs"/>
              </a:rPr>
              <a:t> from a traditional two-phase commit that relies on separate prepare and execute steps for each participant. In the Starbucks example, a two-phase commit would equate to having the customer wait at the cashier’s counter with money and the receipt until the drink is ready. Then, the money, receipt,  and drink would change hands in one swoop. Neither the cashier nor the customer could leave until the transaction was complete.</a:t>
            </a:r>
          </a:p>
          <a:p>
            <a:r>
              <a:rPr lang="en-US" sz="1200" b="0" i="0" u="none" strike="noStrike" kern="1200" baseline="0" dirty="0">
                <a:solidFill>
                  <a:schemeClr val="tx1"/>
                </a:solidFill>
                <a:latin typeface="+mn-lt"/>
                <a:ea typeface="+mn-ea"/>
                <a:cs typeface="+mn-cs"/>
              </a:rPr>
              <a:t>Using such a two-phase-commit approach would certainly kill a coffee shop’s business because it would dramatically decrease the number of customers the shop could serve in a certain time interval. Although a two-phase commit can make life a lot simpler, it can also hurt the free flow of messages (and therefore scalability) because it requires the allocation of a stateful transaction resource across the flow of multiple, asynchronous actions. Starbucks follows an optimistic approach to optimize throughput in the “happy day” scenario, even though this results in a small loss when errors occur.</a:t>
            </a:r>
          </a:p>
          <a:p>
            <a:r>
              <a:rPr lang="en-US" sz="1200" b="0" i="0" u="none" strike="noStrike" kern="1200" baseline="0" dirty="0">
                <a:solidFill>
                  <a:schemeClr val="tx1"/>
                </a:solidFill>
                <a:latin typeface="+mn-lt"/>
                <a:ea typeface="+mn-ea"/>
                <a:cs typeface="+mn-cs"/>
              </a:rPr>
              <a:t>When amounts and stakes are larger, a pessimistic two-phase-commit approach is more appropriate (see Figure 1d). For example, when you purchase a home, an escrow company essentially acts as a transaction coordinator, offering a two-phase-commit service. The escrow company ensures that all required resources from all parties, such as funds, documents, and permits, are available before committing the transaction—that is, the purchase of the property. Once the transaction closes, all resources are consistently committed across all parties.</a:t>
            </a:r>
          </a:p>
          <a:p>
            <a:endParaRPr lang="en-US" dirty="0"/>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46</a:t>
            </a:fld>
            <a:endParaRPr lang="en-US"/>
          </a:p>
        </p:txBody>
      </p:sp>
    </p:spTree>
    <p:extLst>
      <p:ext uri="{BB962C8B-B14F-4D97-AF65-F5344CB8AC3E}">
        <p14:creationId xmlns:p14="http://schemas.microsoft.com/office/powerpoint/2010/main" val="101405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Write-off</a:t>
            </a:r>
          </a:p>
          <a:p>
            <a:r>
              <a:rPr lang="en-US" sz="1200" b="0" i="0" u="none" strike="noStrike" kern="1200" baseline="0" dirty="0">
                <a:solidFill>
                  <a:schemeClr val="tx1"/>
                </a:solidFill>
                <a:latin typeface="+mn-lt"/>
                <a:ea typeface="+mn-ea"/>
                <a:cs typeface="+mn-cs"/>
              </a:rPr>
              <a:t>This is the simplest strategy: do nothing, or discard what you’ve done (see Figure 1a). This might seem like a poor plan, but in the reality of business, it might be acceptable. If the loss is small, building</a:t>
            </a:r>
          </a:p>
          <a:p>
            <a:r>
              <a:rPr lang="en-US" sz="1200" b="0" i="0" u="none" strike="noStrike" kern="1200" baseline="0" dirty="0">
                <a:solidFill>
                  <a:schemeClr val="tx1"/>
                </a:solidFill>
                <a:latin typeface="+mn-lt"/>
                <a:ea typeface="+mn-ea"/>
                <a:cs typeface="+mn-cs"/>
              </a:rPr>
              <a:t>an error-correction solution might be more expensive. Furthermore, it might slow down the flow of messages, which reduces system throughput.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47</a:t>
            </a:fld>
            <a:endParaRPr lang="en-US"/>
          </a:p>
        </p:txBody>
      </p:sp>
    </p:spTree>
    <p:extLst>
      <p:ext uri="{BB962C8B-B14F-4D97-AF65-F5344CB8AC3E}">
        <p14:creationId xmlns:p14="http://schemas.microsoft.com/office/powerpoint/2010/main" val="3723278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Retry</a:t>
            </a:r>
          </a:p>
          <a:p>
            <a:r>
              <a:rPr lang="en-US" sz="1200" b="0" i="0" u="none" strike="noStrike" kern="1200" baseline="0" dirty="0">
                <a:solidFill>
                  <a:schemeClr val="tx1"/>
                </a:solidFill>
                <a:latin typeface="+mn-lt"/>
                <a:ea typeface="+mn-ea"/>
                <a:cs typeface="+mn-cs"/>
              </a:rPr>
              <a:t>When one operation out of a group of operations (or “transactions”) fails, you have essentially two choices: undo the ones that completed successfully or retry the one that failed. Retry is a plausible</a:t>
            </a:r>
          </a:p>
          <a:p>
            <a:r>
              <a:rPr lang="en-US" sz="1200" b="0" i="0" u="none" strike="noStrike" kern="1200" baseline="0" dirty="0">
                <a:solidFill>
                  <a:schemeClr val="tx1"/>
                </a:solidFill>
                <a:latin typeface="+mn-lt"/>
                <a:ea typeface="+mn-ea"/>
                <a:cs typeface="+mn-cs"/>
              </a:rPr>
              <a:t>option if there’s a realistic chance that the retry will succeed (see Figure 1b). For example, if an external system is temporarily unavailable or an item is out of stock, a retry might be worthwhile.</a:t>
            </a:r>
          </a:p>
          <a:p>
            <a:r>
              <a:rPr lang="en-US" sz="1200" b="0" i="0" u="none" strike="noStrike" kern="1200" baseline="0" dirty="0">
                <a:solidFill>
                  <a:schemeClr val="tx1"/>
                </a:solidFill>
                <a:latin typeface="+mn-lt"/>
                <a:ea typeface="+mn-ea"/>
                <a:cs typeface="+mn-cs"/>
              </a:rPr>
              <a:t>However, if a business rule was violated, it’s unlikely a retry will succeed.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48</a:t>
            </a:fld>
            <a:endParaRPr lang="en-US"/>
          </a:p>
        </p:txBody>
      </p:sp>
    </p:spTree>
    <p:extLst>
      <p:ext uri="{BB962C8B-B14F-4D97-AF65-F5344CB8AC3E}">
        <p14:creationId xmlns:p14="http://schemas.microsoft.com/office/powerpoint/2010/main" val="4148253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Compensating action</a:t>
            </a:r>
          </a:p>
          <a:p>
            <a:r>
              <a:rPr lang="en-US" sz="1200" b="0" i="0" u="none" strike="noStrike" kern="1200" baseline="0" dirty="0">
                <a:solidFill>
                  <a:schemeClr val="tx1"/>
                </a:solidFill>
                <a:latin typeface="+mn-lt"/>
                <a:ea typeface="+mn-ea"/>
                <a:cs typeface="+mn-cs"/>
              </a:rPr>
              <a:t>The obvious alternative to retrying failed operations is to undo already completed operations to return the system to a consistent state (see Figure 1c). Such compensating actions work best with monetary systems, where we can credit money already debited. But real life uses many other compensating actions. For example, we might call and ask a customer to ignore a letter that has been sent or to return a package that was sent in error.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49</a:t>
            </a:fld>
            <a:endParaRPr lang="en-US"/>
          </a:p>
        </p:txBody>
      </p:sp>
    </p:spTree>
    <p:extLst>
      <p:ext uri="{BB962C8B-B14F-4D97-AF65-F5344CB8AC3E}">
        <p14:creationId xmlns:p14="http://schemas.microsoft.com/office/powerpoint/2010/main" val="3611811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7</a:t>
            </a:fld>
            <a:endParaRPr lang="en-US"/>
          </a:p>
        </p:txBody>
      </p:sp>
    </p:spTree>
    <p:extLst>
      <p:ext uri="{BB962C8B-B14F-4D97-AF65-F5344CB8AC3E}">
        <p14:creationId xmlns:p14="http://schemas.microsoft.com/office/powerpoint/2010/main" val="356438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50</a:t>
            </a:fld>
            <a:endParaRPr lang="en-US"/>
          </a:p>
        </p:txBody>
      </p:sp>
    </p:spTree>
    <p:extLst>
      <p:ext uri="{BB962C8B-B14F-4D97-AF65-F5344CB8AC3E}">
        <p14:creationId xmlns:p14="http://schemas.microsoft.com/office/powerpoint/2010/main" val="40260783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Created by Eric Brewer</a:t>
            </a:r>
            <a:r>
              <a:rPr lang="en-US" sz="1200" b="1" baseline="0" dirty="0"/>
              <a:t> </a:t>
            </a:r>
            <a:r>
              <a:rPr lang="en-US" dirty="0"/>
              <a:t>According to </a:t>
            </a:r>
            <a:r>
              <a:rPr lang="en-US" dirty="0">
                <a:hlinkClick r:id="rId3" tooltip="University of California, Berkeley"/>
              </a:rPr>
              <a:t>University of California, Berkeley</a:t>
            </a:r>
            <a:r>
              <a:rPr lang="en-US" dirty="0"/>
              <a:t> computer scientist </a:t>
            </a:r>
            <a:r>
              <a:rPr lang="en-US" dirty="0">
                <a:hlinkClick r:id="rId4" tooltip="Eric Brewer (scientist)"/>
              </a:rPr>
              <a:t>Eric Brewer</a:t>
            </a:r>
            <a:r>
              <a:rPr lang="en-US" dirty="0"/>
              <a:t>, the theorem first appeared in autumn 1998.</a:t>
            </a:r>
            <a:r>
              <a:rPr lang="en-US" baseline="30000" dirty="0">
                <a:hlinkClick r:id="rId5"/>
              </a:rPr>
              <a:t>[6]</a:t>
            </a:r>
            <a:r>
              <a:rPr lang="en-US" dirty="0"/>
              <a:t> It was published as the CAP principle in 1999</a:t>
            </a:r>
            <a:r>
              <a:rPr lang="en-US" baseline="30000" dirty="0">
                <a:hlinkClick r:id="rId6"/>
              </a:rPr>
              <a:t>[7]</a:t>
            </a:r>
            <a:r>
              <a:rPr lang="en-US" dirty="0"/>
              <a:t> and presented as a </a:t>
            </a:r>
            <a:r>
              <a:rPr lang="en-US" dirty="0">
                <a:hlinkClick r:id="rId7" tooltip="Conjecture"/>
              </a:rPr>
              <a:t>conjecture</a:t>
            </a:r>
            <a:r>
              <a:rPr lang="en-US" dirty="0"/>
              <a:t> by Brewer at the 2000 </a:t>
            </a:r>
            <a:r>
              <a:rPr lang="en-US" dirty="0">
                <a:hlinkClick r:id="rId8" tooltip="Symposium on Principles of Distributed Computing"/>
              </a:rPr>
              <a:t>Symposium on Principles of Distributed Computing</a:t>
            </a:r>
            <a:r>
              <a:rPr lang="en-US" dirty="0"/>
              <a:t> (PODC).</a:t>
            </a:r>
            <a:r>
              <a:rPr lang="en-US" baseline="30000" dirty="0">
                <a:hlinkClick r:id="rId9"/>
              </a:rPr>
              <a:t>[8]</a:t>
            </a:r>
            <a:r>
              <a:rPr lang="en-US" dirty="0"/>
              <a:t> In 2002, </a:t>
            </a:r>
            <a:r>
              <a:rPr lang="en-US" dirty="0">
                <a:hlinkClick r:id="rId10" tooltip="Seth Gilbert (page does not exist)"/>
              </a:rPr>
              <a:t>Seth Gilbert</a:t>
            </a:r>
            <a:r>
              <a:rPr lang="en-US" dirty="0"/>
              <a:t> and </a:t>
            </a:r>
            <a:r>
              <a:rPr lang="en-US" dirty="0">
                <a:hlinkClick r:id="rId11" tooltip="Nancy Lynch"/>
              </a:rPr>
              <a:t>Nancy Lynch</a:t>
            </a:r>
            <a:r>
              <a:rPr lang="en-US" dirty="0"/>
              <a:t> of </a:t>
            </a:r>
            <a:r>
              <a:rPr lang="en-US" dirty="0">
                <a:hlinkClick r:id="rId12" tooltip="MIT"/>
              </a:rPr>
              <a:t>MIT</a:t>
            </a:r>
            <a:r>
              <a:rPr lang="en-US" dirty="0"/>
              <a:t> published a formal proof of Brewer's conjecture, rendering it a </a:t>
            </a:r>
            <a:r>
              <a:rPr lang="en-US" dirty="0">
                <a:hlinkClick r:id="rId13" tooltip="Theorem"/>
              </a:rPr>
              <a:t>theorem</a:t>
            </a:r>
            <a:r>
              <a:rPr lang="en-US" dirty="0"/>
              <a:t>.</a:t>
            </a:r>
            <a:endParaRPr lang="en-US" sz="1200" b="1"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Consistency</a:t>
            </a:r>
            <a:r>
              <a:rPr lang="en-US" sz="1200" dirty="0"/>
              <a:t> - A read is guaranteed to return the most recent write for a given client.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Availability</a:t>
            </a:r>
            <a:r>
              <a:rPr lang="en-US" sz="1200" dirty="0"/>
              <a:t> - A non-failing node will return a reasonable response within a reasonable amount of time (no error or timeout).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Partition Tolerance</a:t>
            </a:r>
            <a:r>
              <a:rPr lang="en-US" sz="1200" dirty="0"/>
              <a:t> - The system will continue to function when network partitions occur.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52</a:t>
            </a:fld>
            <a:endParaRPr lang="en-US"/>
          </a:p>
        </p:txBody>
      </p:sp>
    </p:spTree>
    <p:extLst>
      <p:ext uri="{BB962C8B-B14F-4D97-AF65-F5344CB8AC3E}">
        <p14:creationId xmlns:p14="http://schemas.microsoft.com/office/powerpoint/2010/main" val="1623437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Forfeit</a:t>
            </a:r>
            <a:r>
              <a:rPr lang="en-US" sz="1200" b="1" baseline="0" dirty="0"/>
              <a:t> the ability to cope with a network partition. How is this possible? We don’t distribute i.e. an RDBMS running on a single server, or in a cluster with 2-Phase Commit for consistency.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baseline="0" dirty="0"/>
              <a:t>Assumption is that we are co-located in a rack and network partitions are rare and can be retried successfully within a timeout; or the server is on fire and we don’t care</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53</a:t>
            </a:fld>
            <a:endParaRPr lang="en-US"/>
          </a:p>
        </p:txBody>
      </p:sp>
    </p:spTree>
    <p:extLst>
      <p:ext uri="{BB962C8B-B14F-4D97-AF65-F5344CB8AC3E}">
        <p14:creationId xmlns:p14="http://schemas.microsoft.com/office/powerpoint/2010/main" val="2898840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Make minority</a:t>
            </a:r>
            <a:r>
              <a:rPr lang="en-US" sz="1200" baseline="0" dirty="0"/>
              <a:t> partitions unavailable.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Distributed databases tend to use this approach. Tend to work with majority consensus protocols.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Rabbit MQ is here as the </a:t>
            </a:r>
            <a:r>
              <a:rPr lang="en-US" sz="1200" baseline="0" dirty="0" err="1"/>
              <a:t>Mnesia</a:t>
            </a:r>
            <a:r>
              <a:rPr lang="en-US" sz="1200" baseline="0" dirty="0"/>
              <a:t> database works this way.</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54</a:t>
            </a:fld>
            <a:endParaRPr lang="en-US"/>
          </a:p>
        </p:txBody>
      </p:sp>
    </p:spTree>
    <p:extLst>
      <p:ext uri="{BB962C8B-B14F-4D97-AF65-F5344CB8AC3E}">
        <p14:creationId xmlns:p14="http://schemas.microsoft.com/office/powerpoint/2010/main" val="3716750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Serve data, even if it is stale. May be eventual consistency.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Web Caches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Expiration</a:t>
            </a:r>
            <a:r>
              <a:rPr lang="en-US" sz="1200" baseline="0" dirty="0"/>
              <a:t> and Leases, Conflict Resolution (</a:t>
            </a:r>
            <a:r>
              <a:rPr lang="en-US" sz="1200" baseline="0" dirty="0" err="1"/>
              <a:t>Etag</a:t>
            </a:r>
            <a:r>
              <a:rPr lang="en-US" sz="1200" baseline="0" dirty="0"/>
              <a:t>, Last Modified, If-None-Match, If-Modified-Since)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55</a:t>
            </a:fld>
            <a:endParaRPr lang="en-US"/>
          </a:p>
        </p:txBody>
      </p:sp>
    </p:spTree>
    <p:extLst>
      <p:ext uri="{BB962C8B-B14F-4D97-AF65-F5344CB8AC3E}">
        <p14:creationId xmlns:p14="http://schemas.microsoft.com/office/powerpoint/2010/main" val="37081627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2010, </a:t>
            </a:r>
            <a:r>
              <a:rPr lang="en-US" dirty="0">
                <a:hlinkClick r:id="rId3"/>
              </a:rPr>
              <a:t>Daniel Abadi</a:t>
            </a:r>
            <a:r>
              <a:rPr lang="en-US" dirty="0"/>
              <a:t> of Yale noted some shortcomings of how the CAP theorem had been understood and applied:</a:t>
            </a:r>
          </a:p>
          <a:p>
            <a:r>
              <a:rPr lang="en-US" dirty="0"/>
              <a:t>The theorem seems to imply that you can choose any of these 3 configurations: CA, CP or AP. But A and C have an asymmetry here: if you choose to sacrifice A, you only have to do so when there’s a network partition. But systems that choose to sacrifice C (i.e. AP systems) must do so </a:t>
            </a:r>
            <a:r>
              <a:rPr lang="en-US" i="1" dirty="0"/>
              <a:t>all the time</a:t>
            </a:r>
            <a:r>
              <a:rPr lang="en-US" dirty="0"/>
              <a:t>.</a:t>
            </a:r>
          </a:p>
          <a:p>
            <a:r>
              <a:rPr lang="en-US" dirty="0"/>
              <a:t>For all practical purposes, CA and CP are identical, since the upshot of a partition on a CA (non-partition-tolerant) system is that Availability is lost. Which is the same as CP.</a:t>
            </a:r>
          </a:p>
          <a:p>
            <a:r>
              <a:rPr lang="en-US" dirty="0"/>
              <a:t>So for all intents and purposes, CAP focuses people on a single tradeoff: </a:t>
            </a:r>
            <a:r>
              <a:rPr lang="en-US" b="1" dirty="0"/>
              <a:t>in the event of a partition, what does the system give up, C or A?</a:t>
            </a:r>
            <a:endParaRPr lang="en-US" dirty="0"/>
          </a:p>
          <a:p>
            <a:r>
              <a:rPr lang="en-US" dirty="0"/>
              <a:t>But even this is a false tradeoff, since it implies that we give up consistency to gain availability. This is not always the case.</a:t>
            </a:r>
          </a:p>
          <a:p>
            <a:r>
              <a:rPr lang="en-US" dirty="0" err="1"/>
              <a:t>Abadi</a:t>
            </a:r>
            <a:r>
              <a:rPr lang="en-US" dirty="0"/>
              <a:t> notes that in the absence of a partition, a CAP-based system is free to make all the ACID guarantees along with high availability. The reason to give up consistency then was not to gain availability.</a:t>
            </a:r>
          </a:p>
          <a:p>
            <a:r>
              <a:rPr lang="en-US" dirty="0" err="1"/>
              <a:t>Abadi</a:t>
            </a:r>
            <a:r>
              <a:rPr lang="en-US" dirty="0"/>
              <a:t> notes that the reason to give up consistency and/or availability is the missing </a:t>
            </a:r>
            <a:r>
              <a:rPr lang="en-US" dirty="0" err="1"/>
              <a:t>incredient</a:t>
            </a:r>
            <a:r>
              <a:rPr lang="en-US" dirty="0"/>
              <a:t>: Latency.</a:t>
            </a:r>
          </a:p>
          <a:p>
            <a:r>
              <a:rPr lang="en-US" dirty="0"/>
              <a:t>Keeping replicas consistent over a wide area network requires at least one message to be sent over the WAN in the critical path to perform the write. Unfortunately, a message over a WAN significantly increases the latency of a transaction (on the order of hundreds of milliseconds), a cost too large for many Web applications that businesses like Amazon and Yahoo need to implement. Consequently, in order to reduce latency, replication must be performed asynchronously. This reduces consistency (by definition).</a:t>
            </a:r>
          </a:p>
          <a:p>
            <a:r>
              <a:rPr lang="en-US" dirty="0"/>
              <a:t>A high availability requirement implies that the system must replicate data. As soon as a distributed system replicates data, a tradeoff between consistency and latency arises.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57</a:t>
            </a:fld>
            <a:endParaRPr lang="en-US"/>
          </a:p>
        </p:txBody>
      </p:sp>
    </p:spTree>
    <p:extLst>
      <p:ext uri="{BB962C8B-B14F-4D97-AF65-F5344CB8AC3E}">
        <p14:creationId xmlns:p14="http://schemas.microsoft.com/office/powerpoint/2010/main" val="1644365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contrast RPC trades</a:t>
            </a:r>
            <a:r>
              <a:rPr lang="en-US" baseline="0" dirty="0"/>
              <a:t> L for C. As a blocking call we have to accept the latency of making one or more additional server hops in order to ensure that we are consistent with the other system.</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58</a:t>
            </a:fld>
            <a:endParaRPr lang="en-US"/>
          </a:p>
        </p:txBody>
      </p:sp>
    </p:spTree>
    <p:extLst>
      <p:ext uri="{BB962C8B-B14F-4D97-AF65-F5344CB8AC3E}">
        <p14:creationId xmlns:p14="http://schemas.microsoft.com/office/powerpoint/2010/main" val="2967991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Messaging systems act as bulkheads</a:t>
            </a:r>
          </a:p>
        </p:txBody>
      </p:sp>
      <p:sp>
        <p:nvSpPr>
          <p:cNvPr id="4" name="Slide Number Placeholder 3"/>
          <p:cNvSpPr>
            <a:spLocks noGrp="1"/>
          </p:cNvSpPr>
          <p:nvPr>
            <p:ph type="sldNum" sz="quarter" idx="5"/>
          </p:nvPr>
        </p:nvSpPr>
        <p:spPr/>
        <p:txBody>
          <a:bodyPr/>
          <a:lstStyle/>
          <a:p>
            <a:fld id="{F949CB24-BEAC-6A41-9A10-BFD56146B867}" type="slidenum">
              <a:rPr lang="en-US" smtClean="0"/>
              <a:pPr/>
              <a:t>59</a:t>
            </a:fld>
            <a:endParaRPr lang="en-US"/>
          </a:p>
        </p:txBody>
      </p:sp>
    </p:spTree>
    <p:extLst>
      <p:ext uri="{BB962C8B-B14F-4D97-AF65-F5344CB8AC3E}">
        <p14:creationId xmlns:p14="http://schemas.microsoft.com/office/powerpoint/2010/main" val="2794907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Messaging systems trade consistency for availability</a:t>
            </a:r>
          </a:p>
        </p:txBody>
      </p:sp>
      <p:sp>
        <p:nvSpPr>
          <p:cNvPr id="4" name="Slide Number Placeholder 3"/>
          <p:cNvSpPr>
            <a:spLocks noGrp="1"/>
          </p:cNvSpPr>
          <p:nvPr>
            <p:ph type="sldNum" sz="quarter" idx="5"/>
          </p:nvPr>
        </p:nvSpPr>
        <p:spPr/>
        <p:txBody>
          <a:bodyPr/>
          <a:lstStyle/>
          <a:p>
            <a:fld id="{F949CB24-BEAC-6A41-9A10-BFD56146B867}" type="slidenum">
              <a:rPr lang="en-US" smtClean="0"/>
              <a:pPr/>
              <a:t>60</a:t>
            </a:fld>
            <a:endParaRPr lang="en-US"/>
          </a:p>
        </p:txBody>
      </p:sp>
    </p:spTree>
    <p:extLst>
      <p:ext uri="{BB962C8B-B14F-4D97-AF65-F5344CB8AC3E}">
        <p14:creationId xmlns:p14="http://schemas.microsoft.com/office/powerpoint/2010/main" val="3973303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an RMQ Cluster we have a leader node, and follower nodes. We want an odd number of nodes, 3 or 5 for examples, so that they can vote on who becomes the leader if the leader stops.</a:t>
            </a:r>
          </a:p>
          <a:p>
            <a:endParaRPr lang="en-US" baseline="0" dirty="0"/>
          </a:p>
          <a:p>
            <a:r>
              <a:rPr lang="en-US" baseline="0" dirty="0"/>
              <a:t>We replicate the exchange data out to all nodes in the cluster.</a:t>
            </a:r>
          </a:p>
          <a:p>
            <a:endParaRPr lang="en-US" baseline="0" dirty="0"/>
          </a:p>
          <a:p>
            <a:r>
              <a:rPr lang="en-US" dirty="0">
                <a:hlinkClick r:id="rId3"/>
              </a:rPr>
              <a:t>Clustering</a:t>
            </a:r>
            <a:r>
              <a:rPr lang="en-US" dirty="0"/>
              <a:t> connects multiple machines together to form a single logical broker. Communication is via </a:t>
            </a:r>
            <a:r>
              <a:rPr lang="en-US" dirty="0" err="1"/>
              <a:t>Erlang</a:t>
            </a:r>
            <a:r>
              <a:rPr lang="en-US" dirty="0"/>
              <a:t> message-passing, so all nodes in the cluster must have the same </a:t>
            </a:r>
            <a:r>
              <a:rPr lang="en-US" dirty="0" err="1"/>
              <a:t>Erlang</a:t>
            </a:r>
            <a:r>
              <a:rPr lang="en-US" dirty="0"/>
              <a:t> cookie. The network links between machines in a cluster </a:t>
            </a:r>
            <a:r>
              <a:rPr lang="en-US" b="1" dirty="0"/>
              <a:t>must</a:t>
            </a:r>
            <a:r>
              <a:rPr lang="en-US" dirty="0"/>
              <a:t> be reliable, and all machines in the cluster must run the same versions of </a:t>
            </a:r>
            <a:r>
              <a:rPr lang="en-US" dirty="0" err="1"/>
              <a:t>RabbitMQ</a:t>
            </a:r>
            <a:r>
              <a:rPr lang="en-US" dirty="0"/>
              <a:t> and </a:t>
            </a:r>
            <a:r>
              <a:rPr lang="en-US" dirty="0" err="1"/>
              <a:t>Erlang</a:t>
            </a:r>
            <a:r>
              <a:rPr lang="en-US" dirty="0"/>
              <a:t>. </a:t>
            </a:r>
          </a:p>
          <a:p>
            <a:endParaRPr lang="en-US" dirty="0"/>
          </a:p>
          <a:p>
            <a:r>
              <a:rPr lang="en-US" dirty="0"/>
              <a:t>Virtual hosts, exchanges, users, and permissions are automatically mirrored across all nodes in a cluster. </a:t>
            </a:r>
          </a:p>
          <a:p>
            <a:endParaRPr lang="en-US" dirty="0"/>
          </a:p>
          <a:p>
            <a:r>
              <a:rPr lang="en-US" dirty="0"/>
              <a:t>Queues may be located on a single node, or </a:t>
            </a:r>
            <a:r>
              <a:rPr lang="en-US" dirty="0">
                <a:hlinkClick r:id="rId4"/>
              </a:rPr>
              <a:t>mirrored across multiple nodes</a:t>
            </a:r>
            <a:r>
              <a:rPr lang="en-US" dirty="0"/>
              <a:t>. A client connecting to any node in a cluster can see all queues in the cluster, even if they are not located on that node. </a:t>
            </a:r>
          </a:p>
          <a:p>
            <a:endParaRPr lang="en-US" dirty="0"/>
          </a:p>
          <a:p>
            <a:r>
              <a:rPr lang="en-US" dirty="0"/>
              <a:t>When a client connects to a queue, it always</a:t>
            </a:r>
            <a:r>
              <a:rPr lang="en-US" baseline="0" dirty="0"/>
              <a:t> connects to the master, via the local node. The other queues only exist for the event of failure.</a:t>
            </a:r>
          </a:p>
          <a:p>
            <a:endParaRPr lang="en-US" baseline="0" dirty="0"/>
          </a:p>
          <a:p>
            <a:r>
              <a:rPr lang="en-US" dirty="0"/>
              <a:t>Each mirrored queue consists of one </a:t>
            </a:r>
            <a:r>
              <a:rPr lang="en-US" i="1" dirty="0"/>
              <a:t>master</a:t>
            </a:r>
            <a:r>
              <a:rPr lang="en-US" dirty="0"/>
              <a:t> and one or more </a:t>
            </a:r>
            <a:r>
              <a:rPr lang="en-US" i="1" dirty="0"/>
              <a:t>mirrors</a:t>
            </a:r>
            <a:r>
              <a:rPr lang="en-US" dirty="0"/>
              <a:t>. The master is hosted on one node commonly referred as the master node. Each queue has its own master node. All operations for a given queue are first applied on the queue's master node and then propagated to mirrors. This involves </a:t>
            </a:r>
            <a:r>
              <a:rPr lang="en-US" dirty="0" err="1"/>
              <a:t>enqueueing</a:t>
            </a:r>
            <a:r>
              <a:rPr lang="en-US" dirty="0"/>
              <a:t> publishes, delivering messages to consumers, tracking </a:t>
            </a:r>
            <a:r>
              <a:rPr lang="en-US" dirty="0">
                <a:hlinkClick r:id="rId5"/>
              </a:rPr>
              <a:t>acknowledgements from consumers</a:t>
            </a:r>
            <a:r>
              <a:rPr lang="en-US" dirty="0"/>
              <a:t> and so on. </a:t>
            </a:r>
          </a:p>
          <a:p>
            <a:r>
              <a:rPr lang="en-US" dirty="0"/>
              <a:t>Queue mirroring implies </a:t>
            </a:r>
            <a:r>
              <a:rPr lang="en-US" dirty="0">
                <a:hlinkClick r:id="rId3"/>
              </a:rPr>
              <a:t>a cluster of nodes</a:t>
            </a:r>
            <a:r>
              <a:rPr lang="en-US" dirty="0"/>
              <a:t>. It is therefore not recommended for use across a WAN (though of course, clients can still connect from as near and as far as needed). </a:t>
            </a:r>
          </a:p>
          <a:p>
            <a:r>
              <a:rPr lang="en-US" dirty="0"/>
              <a:t>Messages published to the queue are replicated to all mirrors. Consumers are connected to the master regardless of which node they connect to, with mirrors dropping messages that have been acknowledged at the master. Queue mirroring therefore enhances availability, but does not distribute load across nodes (all participating nodes each do all the work). </a:t>
            </a:r>
          </a:p>
          <a:p>
            <a:r>
              <a:rPr lang="en-US" dirty="0"/>
              <a:t>If the node that hosts queue master fails, the oldest mirror will be promoted to the new master as long as it </a:t>
            </a:r>
            <a:r>
              <a:rPr lang="en-US" dirty="0" err="1"/>
              <a:t>synchronised</a:t>
            </a:r>
            <a:r>
              <a:rPr lang="en-US" dirty="0"/>
              <a:t>. </a:t>
            </a:r>
            <a:r>
              <a:rPr lang="en-US" dirty="0">
                <a:hlinkClick r:id="rId6"/>
              </a:rPr>
              <a:t>Unsynchronised mirrors</a:t>
            </a:r>
            <a:r>
              <a:rPr lang="en-US" dirty="0"/>
              <a:t> can be promoted, too, depending on queue mirroring parameters. </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62</a:t>
            </a:fld>
            <a:endParaRPr lang="en-US"/>
          </a:p>
        </p:txBody>
      </p:sp>
    </p:spTree>
    <p:extLst>
      <p:ext uri="{BB962C8B-B14F-4D97-AF65-F5344CB8AC3E}">
        <p14:creationId xmlns:p14="http://schemas.microsoft.com/office/powerpoint/2010/main" val="2318698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raise a booking event and it travels down the bus before being opened by the credit card payments service</a:t>
            </a:r>
          </a:p>
          <a:p>
            <a:r>
              <a:rPr lang="en-US" dirty="0"/>
              <a:t>The credit card payment service reads the message, that a booking has been made, and now needs to process the payment. But how?</a:t>
            </a:r>
          </a:p>
          <a:p>
            <a:r>
              <a:rPr lang="en-US" dirty="0"/>
              <a:t>Does it call the Direct Bookings API to get hold of the data?</a:t>
            </a:r>
          </a:p>
          <a:p>
            <a:r>
              <a:rPr lang="en-US" dirty="0"/>
              <a:t>	- If we do this we are back where we started, and the </a:t>
            </a:r>
          </a:p>
        </p:txBody>
      </p:sp>
      <p:sp>
        <p:nvSpPr>
          <p:cNvPr id="4" name="Slide Number Placeholder 3"/>
          <p:cNvSpPr>
            <a:spLocks noGrp="1"/>
          </p:cNvSpPr>
          <p:nvPr>
            <p:ph type="sldNum" sz="quarter" idx="5"/>
          </p:nvPr>
        </p:nvSpPr>
        <p:spPr/>
        <p:txBody>
          <a:bodyPr/>
          <a:lstStyle/>
          <a:p>
            <a:fld id="{FEF15FA6-EB56-764B-9424-765F853645DC}" type="slidenum">
              <a:rPr lang="en-US" smtClean="0"/>
              <a:t>8</a:t>
            </a:fld>
            <a:endParaRPr lang="en-US"/>
          </a:p>
        </p:txBody>
      </p:sp>
    </p:spTree>
    <p:extLst>
      <p:ext uri="{BB962C8B-B14F-4D97-AF65-F5344CB8AC3E}">
        <p14:creationId xmlns:p14="http://schemas.microsoft.com/office/powerpoint/2010/main" val="3996571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event that there</a:t>
            </a:r>
            <a:r>
              <a:rPr lang="en-US" baseline="0" dirty="0"/>
              <a:t> is a partition, then the partitioned node will decide that it is also a master. Thus this node is now out-of-</a:t>
            </a:r>
            <a:r>
              <a:rPr lang="en-US" baseline="0" dirty="0" err="1"/>
              <a:t>sychronization</a:t>
            </a:r>
            <a:r>
              <a:rPr lang="en-US" baseline="0" dirty="0"/>
              <a:t> i.e. has become inconsistent. As new messages are written to the exchange and published to attached nodes, they will not </a:t>
            </a:r>
            <a:r>
              <a:rPr lang="en-US" baseline="0" dirty="0" err="1"/>
              <a:t>propogate</a:t>
            </a:r>
            <a:r>
              <a:rPr lang="en-US" baseline="0" dirty="0"/>
              <a:t> to the other side of the partition.</a:t>
            </a:r>
          </a:p>
          <a:p>
            <a:endParaRPr lang="en-US" baseline="0" dirty="0"/>
          </a:p>
          <a:p>
            <a:r>
              <a:rPr lang="en-US" baseline="0" dirty="0"/>
              <a:t>By default we are AP, we have availability I can talk to both nodes in the event of a partition.</a:t>
            </a:r>
          </a:p>
          <a:p>
            <a:endParaRPr lang="en-US" dirty="0"/>
          </a:p>
          <a:p>
            <a:endParaRPr lang="en-US" dirty="0"/>
          </a:p>
          <a:p>
            <a:r>
              <a:rPr lang="en-US" dirty="0"/>
              <a:t>It is easy to see that we have sacrificed</a:t>
            </a:r>
            <a:r>
              <a:rPr lang="en-US" baseline="0" dirty="0"/>
              <a:t> consistency in this instance. </a:t>
            </a:r>
            <a:endParaRPr lang="en-US" dirty="0"/>
          </a:p>
          <a:p>
            <a:endParaRPr lang="en-US" dirty="0"/>
          </a:p>
          <a:p>
            <a:r>
              <a:rPr lang="en-US" dirty="0"/>
              <a:t>If we publish to one node or the other, then we will not have those messages on both sides. If we have multiple clients of the</a:t>
            </a:r>
            <a:r>
              <a:rPr lang="en-US" baseline="0" dirty="0"/>
              <a:t> queue i.e. competing consumers, we will not agree on what messages have already been processed i.e. we will get duplicates.</a:t>
            </a:r>
          </a:p>
          <a:p>
            <a:endParaRPr lang="en-US" baseline="0" dirty="0"/>
          </a:p>
          <a:p>
            <a:r>
              <a:rPr lang="en-US" baseline="0" dirty="0"/>
              <a:t>Now we could decide to ignore duplicates, but to ensure we did not want to risk losing messages we would have to ensure that we had consumers eating from both sides of the partition, which we might not be able to guarantee.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36360292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Pause</a:t>
            </a:r>
            <a:r>
              <a:rPr lang="en-US" baseline="0" dirty="0"/>
              <a:t> Minority we switch RMQ from AP to CP.</a:t>
            </a:r>
          </a:p>
          <a:p>
            <a:endParaRPr lang="en-US" baseline="0" dirty="0"/>
          </a:p>
          <a:p>
            <a:r>
              <a:rPr lang="en-US" baseline="0" dirty="0"/>
              <a:t>In the presence of a partition we will pause the minority portion of the network. (We can use pause-if-all-down to deal with ties if we have even numbers of nodes). The paused node closes its sockets. So it is no longer available. When it rejoins the cluster, it will be unsynchronized as it will not have any messages published whilst it was paused. We usually wait until the existing nodes process outstanding, and then we will have caught up, but we can force synchronization.</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If the node we are talking to partitions, our client will need to be aware that it will get socket closed exceptions.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64</a:t>
            </a:fld>
            <a:endParaRPr lang="en-US"/>
          </a:p>
        </p:txBody>
      </p:sp>
    </p:spTree>
    <p:extLst>
      <p:ext uri="{BB962C8B-B14F-4D97-AF65-F5344CB8AC3E}">
        <p14:creationId xmlns:p14="http://schemas.microsoft.com/office/powerpoint/2010/main" val="2151739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Pause</a:t>
            </a:r>
            <a:r>
              <a:rPr lang="en-US" baseline="0" dirty="0"/>
              <a:t> Minority we switch RMQ from AP to CP.</a:t>
            </a:r>
          </a:p>
          <a:p>
            <a:endParaRPr lang="en-US" baseline="0" dirty="0"/>
          </a:p>
          <a:p>
            <a:r>
              <a:rPr lang="en-US" baseline="0" dirty="0"/>
              <a:t>In the presence of a partition we will pause the minority portion of the network. (We can use pause-if-all-down to deal with ties if we have even numbers of nodes). The paused node closes its sockets. So it is no longer available.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If the node we are talking to partitions, our client will need to be aware that it will get socket closed exceptions.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65</a:t>
            </a:fld>
            <a:endParaRPr lang="en-US"/>
          </a:p>
        </p:txBody>
      </p:sp>
    </p:spTree>
    <p:extLst>
      <p:ext uri="{BB962C8B-B14F-4D97-AF65-F5344CB8AC3E}">
        <p14:creationId xmlns:p14="http://schemas.microsoft.com/office/powerpoint/2010/main" val="39082752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it rejoins the cluster, it will be unsynchronized as it will not have any messages published whilst it was paused. We usually wait until the existing nodes process outstanding, and then we will have caught up, but we can force synchronization.</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66</a:t>
            </a:fld>
            <a:endParaRPr lang="en-US"/>
          </a:p>
        </p:txBody>
      </p:sp>
    </p:spTree>
    <p:extLst>
      <p:ext uri="{BB962C8B-B14F-4D97-AF65-F5344CB8AC3E}">
        <p14:creationId xmlns:p14="http://schemas.microsoft.com/office/powerpoint/2010/main" val="1715333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usually wait until the existing nodes process outstanding, and then we will have caught up, but we can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67</a:t>
            </a:fld>
            <a:endParaRPr lang="en-US"/>
          </a:p>
        </p:txBody>
      </p:sp>
    </p:spTree>
    <p:extLst>
      <p:ext uri="{BB962C8B-B14F-4D97-AF65-F5344CB8AC3E}">
        <p14:creationId xmlns:p14="http://schemas.microsoft.com/office/powerpoint/2010/main" val="4105654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is a little more complicated if the master is in the minority during a partition. Obviously we can no longer talk to the queue on master, which is what has been happening up to now.</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68</a:t>
            </a:fld>
            <a:endParaRPr lang="en-US"/>
          </a:p>
        </p:txBody>
      </p:sp>
    </p:spTree>
    <p:extLst>
      <p:ext uri="{BB962C8B-B14F-4D97-AF65-F5344CB8AC3E}">
        <p14:creationId xmlns:p14="http://schemas.microsoft.com/office/powerpoint/2010/main" val="29149331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nodes in the majority partition now elect a new master.</a:t>
            </a:r>
          </a:p>
          <a:p>
            <a:endParaRPr lang="en-US" baseline="0" dirty="0"/>
          </a:p>
          <a:p>
            <a:r>
              <a:rPr lang="en-US" baseline="0" dirty="0"/>
              <a:t>Now we have a situation where not only does a client talking to a partition that the socket will error, but now our consumer will no longer be connected to the master through its node. The new master will consider all mirrors to have been disconnected, even ones that were originally connected to that node. It will resend all </a:t>
            </a:r>
            <a:r>
              <a:rPr lang="en-US" baseline="0" dirty="0" err="1"/>
              <a:t>unacked</a:t>
            </a:r>
            <a:r>
              <a:rPr lang="en-US" baseline="0" dirty="0"/>
              <a:t> messages. A client might not be aware when the mirror it is attached to becomes the master, and therefore not understand that it needs to reconnect. Clients should therefore listen for consumer cancellation notifications and assume they have to reconnect and may receive duplicates.</a:t>
            </a:r>
          </a:p>
          <a:p>
            <a:endParaRPr lang="en-US" baseline="0" dirty="0"/>
          </a:p>
          <a:p>
            <a:r>
              <a:rPr lang="en-US" dirty="0"/>
              <a:t>The longest running mirror is promoted to master, the assumption being that it is most likely to be fully </a:t>
            </a:r>
            <a:r>
              <a:rPr lang="en-US" dirty="0" err="1"/>
              <a:t>synchronised</a:t>
            </a:r>
            <a:r>
              <a:rPr lang="en-US" dirty="0"/>
              <a:t> with the master. If there is no mirror that is </a:t>
            </a:r>
            <a:r>
              <a:rPr lang="en-US" dirty="0">
                <a:hlinkClick r:id="rId3"/>
              </a:rPr>
              <a:t>synchronised</a:t>
            </a:r>
            <a:r>
              <a:rPr lang="en-US" dirty="0"/>
              <a:t> with the master, messages that only existed on master will be lost. </a:t>
            </a:r>
          </a:p>
          <a:p>
            <a:endParaRPr lang="en-US" dirty="0"/>
          </a:p>
          <a:p>
            <a:r>
              <a:rPr lang="en-US" dirty="0"/>
              <a:t>The mirror considers all previous consumers to have been abruptly disconnected. It </a:t>
            </a:r>
            <a:r>
              <a:rPr lang="en-US" dirty="0" err="1"/>
              <a:t>requeues</a:t>
            </a:r>
            <a:r>
              <a:rPr lang="en-US" dirty="0"/>
              <a:t> all messages that have been delivered to clients but are pending acknowledgement. This can include messages for which a client has issued acknowledgements, say, if an acknowledgement was either lost on the wire before reaching the node hosting queue master, or it was lost when broadcast from the master to the mirrors. In either case, the new master has no choice but to </a:t>
            </a:r>
            <a:r>
              <a:rPr lang="en-US" dirty="0" err="1"/>
              <a:t>requeue</a:t>
            </a:r>
            <a:r>
              <a:rPr lang="en-US" dirty="0"/>
              <a:t> all messages that it has not seen acknowledgements for. </a:t>
            </a:r>
          </a:p>
          <a:p>
            <a:endParaRPr lang="en-US" dirty="0"/>
          </a:p>
          <a:p>
            <a:r>
              <a:rPr lang="en-US" dirty="0"/>
              <a:t>Consumers that have requested to be notified when a queue fails over </a:t>
            </a:r>
            <a:r>
              <a:rPr lang="en-US" dirty="0">
                <a:hlinkClick r:id="rId4"/>
              </a:rPr>
              <a:t>will be notified of cancellation</a:t>
            </a:r>
            <a:r>
              <a:rPr lang="en-US" dirty="0"/>
              <a:t>. </a:t>
            </a:r>
          </a:p>
          <a:p>
            <a:endParaRPr lang="en-US" dirty="0"/>
          </a:p>
          <a:p>
            <a:r>
              <a:rPr lang="en-US" dirty="0"/>
              <a:t>As a result of the </a:t>
            </a:r>
            <a:r>
              <a:rPr lang="en-US" dirty="0" err="1"/>
              <a:t>requeuing</a:t>
            </a:r>
            <a:r>
              <a:rPr lang="en-US" dirty="0"/>
              <a:t>, clients that re-consume from the queue </a:t>
            </a:r>
            <a:r>
              <a:rPr lang="en-US" b="1" dirty="0"/>
              <a:t>must</a:t>
            </a:r>
            <a:r>
              <a:rPr lang="en-US" dirty="0"/>
              <a:t> be aware that they are likely to subsequently receive messages that they have already received. </a:t>
            </a:r>
          </a:p>
          <a:p>
            <a:endParaRPr lang="en-US" dirty="0"/>
          </a:p>
          <a:p>
            <a:r>
              <a:rPr lang="en-US" dirty="0"/>
              <a:t>As the chosen mirror becomes the master, no messages that are published to the mirrored queue during this time will be lost (barring subsequent failures on the promoted node). Messages published to a node that hosts queue mirror are routed to the queue master and then replicated to all mirrors. Should the master fail, the messages continue to be sent to the mirrors and will be added to the queue once the promotion of a mirror to the master completes. </a:t>
            </a:r>
          </a:p>
          <a:p>
            <a:endParaRPr lang="en-US" dirty="0"/>
          </a:p>
          <a:p>
            <a:r>
              <a:rPr lang="en-US" dirty="0"/>
              <a:t>Messages published by clients using </a:t>
            </a:r>
            <a:r>
              <a:rPr lang="en-US" dirty="0">
                <a:hlinkClick r:id="rId5"/>
              </a:rPr>
              <a:t>publisher confirms</a:t>
            </a:r>
            <a:r>
              <a:rPr lang="en-US" dirty="0"/>
              <a:t> will still be confirmed even if the master (or any mirrors) fail between the message being published and a confirmation received by the publisher. From the point of view of the publisher, publishing to a mirrored queue is no different from publishing to a non-mirrored one. </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69</a:t>
            </a:fld>
            <a:endParaRPr lang="en-US"/>
          </a:p>
        </p:txBody>
      </p:sp>
    </p:spTree>
    <p:extLst>
      <p:ext uri="{BB962C8B-B14F-4D97-AF65-F5344CB8AC3E}">
        <p14:creationId xmlns:p14="http://schemas.microsoft.com/office/powerpoint/2010/main" val="16912466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nodes in the majority partition now elect a new master.</a:t>
            </a:r>
          </a:p>
          <a:p>
            <a:endParaRPr lang="en-US" baseline="0" dirty="0"/>
          </a:p>
          <a:p>
            <a:r>
              <a:rPr lang="en-US" baseline="0" dirty="0"/>
              <a:t>Now we have a situation where not only does a client talking to a partition that the socket will error, but now our consumer will no longer be connected to the master through its node. The new master will consider all mirrors to have been disconnected, even ones that were originally connected to that node. It will resend all </a:t>
            </a:r>
            <a:r>
              <a:rPr lang="en-US" baseline="0" dirty="0" err="1"/>
              <a:t>unacked</a:t>
            </a:r>
            <a:r>
              <a:rPr lang="en-US" baseline="0" dirty="0"/>
              <a:t> messages. A client might not be aware when the mirror it is attached to becomes the master, and therefore not understand that it needs to reconnect. Clients should therefore listen for consumer cancellation notifications and assume they have to reconnect and may </a:t>
            </a:r>
            <a:r>
              <a:rPr lang="en-US" baseline="0"/>
              <a:t>receive duplicates.</a:t>
            </a:r>
            <a:endParaRPr lang="en-US" baseline="0" dirty="0"/>
          </a:p>
          <a:p>
            <a:endParaRPr lang="en-US" baseline="0" dirty="0"/>
          </a:p>
          <a:p>
            <a:r>
              <a:rPr lang="en-US" dirty="0"/>
              <a:t>The longest running mirror is promoted to master, the assumption being that it is most likely to be fully </a:t>
            </a:r>
            <a:r>
              <a:rPr lang="en-US" dirty="0" err="1"/>
              <a:t>synchronised</a:t>
            </a:r>
            <a:r>
              <a:rPr lang="en-US" dirty="0"/>
              <a:t> with the master. If there is no mirror that is </a:t>
            </a:r>
            <a:r>
              <a:rPr lang="en-US" dirty="0">
                <a:hlinkClick r:id="rId3"/>
              </a:rPr>
              <a:t>synchronised</a:t>
            </a:r>
            <a:r>
              <a:rPr lang="en-US" dirty="0"/>
              <a:t> with the master, messages that only existed on master will be lost. </a:t>
            </a:r>
          </a:p>
          <a:p>
            <a:endParaRPr lang="en-US" dirty="0"/>
          </a:p>
          <a:p>
            <a:r>
              <a:rPr lang="en-US" dirty="0"/>
              <a:t>The mirror considers all previous consumers to have been abruptly disconnected. It </a:t>
            </a:r>
            <a:r>
              <a:rPr lang="en-US" dirty="0" err="1"/>
              <a:t>requeues</a:t>
            </a:r>
            <a:r>
              <a:rPr lang="en-US" dirty="0"/>
              <a:t> all messages that have been delivered to clients but are pending acknowledgement. This can include messages for which a client has issued acknowledgements, say, if an acknowledgement was either lost on the wire before reaching the node hosting queue master, or it was lost when broadcast from the master to the mirrors. In either case, the new master has no choice but to </a:t>
            </a:r>
            <a:r>
              <a:rPr lang="en-US" dirty="0" err="1"/>
              <a:t>requeue</a:t>
            </a:r>
            <a:r>
              <a:rPr lang="en-US" dirty="0"/>
              <a:t> all messages that it has not seen acknowledgements for. </a:t>
            </a:r>
          </a:p>
          <a:p>
            <a:endParaRPr lang="en-US" dirty="0"/>
          </a:p>
          <a:p>
            <a:r>
              <a:rPr lang="en-US" dirty="0"/>
              <a:t>Consumers that have requested to be notified when a queue fails over </a:t>
            </a:r>
            <a:r>
              <a:rPr lang="en-US" dirty="0">
                <a:hlinkClick r:id="rId4"/>
              </a:rPr>
              <a:t>will be notified of cancellation</a:t>
            </a:r>
            <a:r>
              <a:rPr lang="en-US" dirty="0"/>
              <a:t>. </a:t>
            </a:r>
          </a:p>
          <a:p>
            <a:endParaRPr lang="en-US" dirty="0"/>
          </a:p>
          <a:p>
            <a:r>
              <a:rPr lang="en-US" dirty="0"/>
              <a:t>As a result of the </a:t>
            </a:r>
            <a:r>
              <a:rPr lang="en-US" dirty="0" err="1"/>
              <a:t>requeuing</a:t>
            </a:r>
            <a:r>
              <a:rPr lang="en-US" dirty="0"/>
              <a:t>, clients that re-consume from the queue </a:t>
            </a:r>
            <a:r>
              <a:rPr lang="en-US" b="1" dirty="0"/>
              <a:t>must</a:t>
            </a:r>
            <a:r>
              <a:rPr lang="en-US" dirty="0"/>
              <a:t> be aware that they are likely to subsequently receive messages that they have already received. </a:t>
            </a:r>
          </a:p>
          <a:p>
            <a:endParaRPr lang="en-US" dirty="0"/>
          </a:p>
          <a:p>
            <a:r>
              <a:rPr lang="en-US" dirty="0"/>
              <a:t>As the chosen mirror becomes the master, no messages that are published to the mirrored queue during this time will be lost (barring subsequent failures on the promoted node). Messages published to a node that hosts queue mirror are routed to the queue master and then replicated to all mirrors. Should the master fail, the messages continue to be sent to the mirrors and will be added to the queue once the promotion of a mirror to the master completes. </a:t>
            </a:r>
          </a:p>
          <a:p>
            <a:endParaRPr lang="en-US" dirty="0"/>
          </a:p>
          <a:p>
            <a:r>
              <a:rPr lang="en-US" dirty="0"/>
              <a:t>Messages published by clients using </a:t>
            </a:r>
            <a:r>
              <a:rPr lang="en-US" dirty="0">
                <a:hlinkClick r:id="rId5"/>
              </a:rPr>
              <a:t>publisher confirms</a:t>
            </a:r>
            <a:r>
              <a:rPr lang="en-US" dirty="0"/>
              <a:t> will still be confirmed even if the master (or any mirrors) fail between the message being published and a confirmation received by the publisher. From the point of view of the publisher, publishing to a mirrored queue is no different from publishing to a non-mirrored one. </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70</a:t>
            </a:fld>
            <a:endParaRPr lang="en-US"/>
          </a:p>
        </p:txBody>
      </p:sp>
    </p:spTree>
    <p:extLst>
      <p:ext uri="{BB962C8B-B14F-4D97-AF65-F5344CB8AC3E}">
        <p14:creationId xmlns:p14="http://schemas.microsoft.com/office/powerpoint/2010/main" val="28473149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before when the minority rejoins the cluster, the nodes will be </a:t>
            </a:r>
            <a:r>
              <a:rPr lang="en-US" baseline="0" dirty="0" err="1"/>
              <a:t>unsychronized</a:t>
            </a:r>
            <a:r>
              <a:rPr lang="en-US" baseline="0" dirty="0"/>
              <a:t>. Again we can wait for the node to catch up as the backlog erodes or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3547797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before when the minority rejoins the cluster, the nodes will be </a:t>
            </a:r>
            <a:r>
              <a:rPr lang="en-US" baseline="0" dirty="0" err="1"/>
              <a:t>unsychronized</a:t>
            </a:r>
            <a:r>
              <a:rPr lang="en-US" baseline="0" dirty="0"/>
              <a:t>. Again we can wait for the node to catch up as the backlog erodes or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3967883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0C59F-4155-9949-857D-B4E24D01EA34}" type="slidenum">
              <a:rPr lang="en-US" smtClean="0"/>
              <a:t>11</a:t>
            </a:fld>
            <a:endParaRPr lang="en-US"/>
          </a:p>
        </p:txBody>
      </p:sp>
    </p:spTree>
    <p:extLst>
      <p:ext uri="{BB962C8B-B14F-4D97-AF65-F5344CB8AC3E}">
        <p14:creationId xmlns:p14="http://schemas.microsoft.com/office/powerpoint/2010/main" val="29910609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happens in a cluster without mirrored queues?</a:t>
            </a:r>
          </a:p>
          <a:p>
            <a:endParaRPr lang="en-US" baseline="0" dirty="0"/>
          </a:p>
          <a:p>
            <a:r>
              <a:rPr lang="en-US" baseline="0" dirty="0"/>
              <a:t>The queue is created on the node by the client when it connects (may be Producer or Consumer </a:t>
            </a:r>
            <a:r>
              <a:rPr lang="mr-IN" baseline="0" dirty="0"/>
              <a:t>–</a:t>
            </a:r>
            <a:r>
              <a:rPr lang="en-US" baseline="0" dirty="0"/>
              <a:t> it all depends on how you code your clients).</a:t>
            </a:r>
          </a:p>
          <a:p>
            <a:endParaRPr lang="en-US" baseline="0" dirty="0"/>
          </a:p>
          <a:p>
            <a:r>
              <a:rPr lang="en-US" baseline="0" dirty="0"/>
              <a:t>A queue can be durable, the queue survives when the client vanishes, or non-durable the queue will vanish when the client is no longer connected.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10070615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If the non-durable queue is in the minority partition when it pauses, then it simply vanishes. The queue simply ceases to exist.</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74</a:t>
            </a:fld>
            <a:endParaRPr lang="en-US"/>
          </a:p>
        </p:txBody>
      </p:sp>
    </p:spTree>
    <p:extLst>
      <p:ext uri="{BB962C8B-B14F-4D97-AF65-F5344CB8AC3E}">
        <p14:creationId xmlns:p14="http://schemas.microsoft.com/office/powerpoint/2010/main" val="28330016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But the client on disconnecting, simply has to re-connect to RMQ and create the queue again, as a fresh subscription.</a:t>
            </a:r>
          </a:p>
          <a:p>
            <a:endParaRPr lang="en-GB" baseline="0" dirty="0"/>
          </a:p>
          <a:p>
            <a:r>
              <a:rPr lang="en-GB" baseline="0" dirty="0"/>
              <a:t>The only risk is messages that were published whilst the client was failing over will not be picked up.</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75</a:t>
            </a:fld>
            <a:endParaRPr lang="en-US"/>
          </a:p>
        </p:txBody>
      </p:sp>
    </p:spTree>
    <p:extLst>
      <p:ext uri="{BB962C8B-B14F-4D97-AF65-F5344CB8AC3E}">
        <p14:creationId xmlns:p14="http://schemas.microsoft.com/office/powerpoint/2010/main" val="1046840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happens </a:t>
            </a:r>
            <a:r>
              <a:rPr lang="en-GB" baseline="0" dirty="0"/>
              <a:t>when the durable queue node fails?</a:t>
            </a:r>
          </a:p>
          <a:p>
            <a:endParaRPr lang="en-GB" baseline="0" dirty="0"/>
          </a:p>
          <a:p>
            <a:r>
              <a:rPr lang="en-GB" baseline="0" dirty="0"/>
              <a:t>Once again the node connected to the queue will find that they cannot connect. But</a:t>
            </a:r>
            <a:r>
              <a:rPr lang="mr-IN" baseline="0" dirty="0"/>
              <a:t>…</a:t>
            </a:r>
            <a:r>
              <a:rPr lang="en-GB" baseline="0" dirty="0"/>
              <a:t> the durable queue remains on the paused node. If the client connects to a new node, it cannot create the queue, as RMQ recognizes that it is a durable queue connected to another node.</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76</a:t>
            </a:fld>
            <a:endParaRPr lang="en-US"/>
          </a:p>
        </p:txBody>
      </p:sp>
    </p:spTree>
    <p:extLst>
      <p:ext uri="{BB962C8B-B14F-4D97-AF65-F5344CB8AC3E}">
        <p14:creationId xmlns:p14="http://schemas.microsoft.com/office/powerpoint/2010/main" val="10378468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We cannot read messages from the queue, and we may lost published messages that do not come across the partition.</a:t>
            </a:r>
          </a:p>
          <a:p>
            <a:endParaRPr lang="en-GB" baseline="0" dirty="0"/>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77</a:t>
            </a:fld>
            <a:endParaRPr lang="en-US"/>
          </a:p>
        </p:txBody>
      </p:sp>
    </p:spTree>
    <p:extLst>
      <p:ext uri="{BB962C8B-B14F-4D97-AF65-F5344CB8AC3E}">
        <p14:creationId xmlns:p14="http://schemas.microsoft.com/office/powerpoint/2010/main" val="14344204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When we recover we may have experienced message loss.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78</a:t>
            </a:fld>
            <a:endParaRPr lang="en-US"/>
          </a:p>
        </p:txBody>
      </p:sp>
    </p:spTree>
    <p:extLst>
      <p:ext uri="{BB962C8B-B14F-4D97-AF65-F5344CB8AC3E}">
        <p14:creationId xmlns:p14="http://schemas.microsoft.com/office/powerpoint/2010/main" val="30103930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CP because we</a:t>
            </a:r>
            <a:r>
              <a:rPr lang="en-US" baseline="0" dirty="0"/>
              <a:t> choose to terminate nodes rather than risk them becoming inconsistent.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80</a:t>
            </a:fld>
            <a:endParaRPr lang="en-US"/>
          </a:p>
        </p:txBody>
      </p:sp>
    </p:spTree>
    <p:extLst>
      <p:ext uri="{BB962C8B-B14F-4D97-AF65-F5344CB8AC3E}">
        <p14:creationId xmlns:p14="http://schemas.microsoft.com/office/powerpoint/2010/main" val="30627942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 WAN</a:t>
            </a:r>
            <a:r>
              <a:rPr lang="en-US" baseline="0" dirty="0"/>
              <a:t> can be unreliable, RMQ also provides the use of Federation/Shovel. Both use the expedience of just using AMQP to create a channel between two brokers and replicating the messages sent to the broker/queues across the channel.</a:t>
            </a:r>
          </a:p>
          <a:p>
            <a:endParaRPr lang="en-US" baseline="0" dirty="0"/>
          </a:p>
          <a:p>
            <a:r>
              <a:rPr lang="en-US" baseline="0" dirty="0"/>
              <a:t>It is recommended, for example, when talking over the Internet.</a:t>
            </a:r>
          </a:p>
          <a:p>
            <a:endParaRPr lang="en-US" baseline="0" dirty="0"/>
          </a:p>
          <a:p>
            <a:r>
              <a:rPr lang="en-US" baseline="0" dirty="0"/>
              <a:t>Because the  two brokers are loosely coupled, during a partition we are choosing availability </a:t>
            </a:r>
            <a:r>
              <a:rPr lang="mr-IN" baseline="0" dirty="0"/>
              <a:t>–</a:t>
            </a:r>
            <a:r>
              <a:rPr lang="en-US" baseline="0" dirty="0"/>
              <a:t> you can access either node, but the downstream node might have grown stale and missed an upstream message..</a:t>
            </a:r>
          </a:p>
          <a:p>
            <a:endParaRPr lang="en-US" baseline="0" dirty="0"/>
          </a:p>
          <a:p>
            <a:endParaRPr lang="en-US" baseline="0" dirty="0"/>
          </a:p>
          <a:p>
            <a:r>
              <a:rPr lang="en-US" baseline="0" dirty="0"/>
              <a:t>It works by the downstream broker pulling messages from the upstream consumer when it runs out of messages.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81</a:t>
            </a:fld>
            <a:endParaRPr lang="en-US"/>
          </a:p>
        </p:txBody>
      </p:sp>
    </p:spTree>
    <p:extLst>
      <p:ext uri="{BB962C8B-B14F-4D97-AF65-F5344CB8AC3E}">
        <p14:creationId xmlns:p14="http://schemas.microsoft.com/office/powerpoint/2010/main" val="22482786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84</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86</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might have two customers: guest accounts, that include the payment details in their booking, and and subscriber accounts that have already registered their payment details.</a:t>
            </a:r>
          </a:p>
          <a:p>
            <a:endParaRPr lang="en-US" dirty="0"/>
          </a:p>
          <a:p>
            <a:r>
              <a:rPr lang="en-US" dirty="0"/>
              <a:t>We can turn this into one ’booking made’ request by passing it through a pipeline, so that when a subscriber account booking is made, which has no payment data, we enrich the message with the missing data before passing it downstream to the credit card service. This helps us keep services from needing to make a request to the service that originates the data, by including the missing values in the message.</a:t>
            </a:r>
          </a:p>
          <a:p>
            <a:endParaRPr lang="en-US" dirty="0"/>
          </a:p>
          <a:p>
            <a:r>
              <a:rPr lang="en-US" dirty="0"/>
              <a:t>Pipes and Filters is choreography as there is no central controller. Remember when we talked about avoiding ‘entity services’. Often we will have a flow with a number of process steps. The message mimics this flow, passing through each process as the customer’s request is satisfied. Think of how pre-automation a customer order might have moved from one department to another</a:t>
            </a:r>
          </a:p>
          <a:p>
            <a:endParaRPr lang="en-US" dirty="0"/>
          </a:p>
          <a:p>
            <a:r>
              <a:rPr lang="en-US" dirty="0"/>
              <a:t>It uses events (perhaps document messages in this case) and has low temporal coupling.</a:t>
            </a:r>
          </a:p>
          <a:p>
            <a:endParaRPr lang="en-US" dirty="0"/>
          </a:p>
          <a:p>
            <a:r>
              <a:rPr lang="en-US" dirty="0"/>
              <a:t>Compensation is handled by raising an event that indicates an error, and assuming other services will take reversing action i.e. cancel a booking if a payment fails</a:t>
            </a:r>
          </a:p>
          <a:p>
            <a:endParaRPr lang="en-US" dirty="0"/>
          </a:p>
          <a:p>
            <a:r>
              <a:rPr lang="en-US" dirty="0"/>
              <a:t>There is explicitly no central control, as this adds behavioral coupling, although we can ‘wire tap’ the flow of messages to observe the flow.</a:t>
            </a:r>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12</a:t>
            </a:fld>
            <a:endParaRPr lang="en-US"/>
          </a:p>
        </p:txBody>
      </p:sp>
    </p:spTree>
    <p:extLst>
      <p:ext uri="{BB962C8B-B14F-4D97-AF65-F5344CB8AC3E}">
        <p14:creationId xmlns:p14="http://schemas.microsoft.com/office/powerpoint/2010/main" val="7366025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Provider Contract is a description of a service offered by a provider</a:t>
            </a:r>
          </a:p>
          <a:p>
            <a:r>
              <a:rPr lang="en-GB" dirty="0"/>
              <a:t>A Consumer Contract is a description of the extent to which a consumer utilises a Provider Contract</a:t>
            </a:r>
          </a:p>
          <a:p>
            <a:r>
              <a:rPr lang="en-GB" dirty="0"/>
              <a:t>A Consumer Driven Contract is a description of how a provider satisfies an aggregate of Consumer Contracts</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87</a:t>
            </a:fld>
            <a:endParaRPr lang="en-US"/>
          </a:p>
        </p:txBody>
      </p:sp>
    </p:spTree>
    <p:extLst>
      <p:ext uri="{BB962C8B-B14F-4D97-AF65-F5344CB8AC3E}">
        <p14:creationId xmlns:p14="http://schemas.microsoft.com/office/powerpoint/2010/main" val="1087018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have an ordered queue, that represents changes to entities in another system. We may want to apply them in order. </a:t>
            </a:r>
          </a:p>
          <a:p>
            <a:endParaRPr lang="en-US" dirty="0"/>
          </a:p>
          <a:p>
            <a:r>
              <a:rPr lang="en-US" dirty="0"/>
              <a:t>If we need to scale, because the rate of arrival exceeds the rate of removal and we will back up, we might want to have multiple consumers read from an ordered queue.</a:t>
            </a:r>
          </a:p>
          <a:p>
            <a:endParaRPr lang="en-US" dirty="0"/>
          </a:p>
          <a:p>
            <a:r>
              <a:rPr lang="en-US" dirty="0"/>
              <a:t>The problem here is that because we lock the first message, and read past, we risk that we will attempt to write from the second message, before the first. </a:t>
            </a:r>
          </a:p>
          <a:p>
            <a:endParaRPr lang="en-US" dirty="0"/>
          </a:p>
          <a:p>
            <a:r>
              <a:rPr lang="en-US" dirty="0"/>
              <a:t>What can we do in this case?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89</a:t>
            </a:fld>
            <a:endParaRPr lang="en-US"/>
          </a:p>
        </p:txBody>
      </p:sp>
    </p:spTree>
    <p:extLst>
      <p:ext uri="{BB962C8B-B14F-4D97-AF65-F5344CB8AC3E}">
        <p14:creationId xmlns:p14="http://schemas.microsoft.com/office/powerpoint/2010/main" val="1542393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choose to requeue anything that is out of order. So given that we have v0, we expect v1. If see v2, we requeue to the end, assuming we have not yet processed v1 and that it is in-flight somewhere.</a:t>
            </a:r>
          </a:p>
          <a:p>
            <a:endParaRPr lang="en-US" dirty="0"/>
          </a:p>
          <a:p>
            <a:r>
              <a:rPr lang="en-US" dirty="0"/>
              <a:t>The problem is that we have now de-ordered the queue, and when we see v3 we will need to requeue that until we get to v2. As we may then process v3 again before we get to v2, we can end up with a lot of extra work</a:t>
            </a:r>
          </a:p>
        </p:txBody>
      </p:sp>
      <p:sp>
        <p:nvSpPr>
          <p:cNvPr id="4" name="Slide Number Placeholder 3"/>
          <p:cNvSpPr>
            <a:spLocks noGrp="1"/>
          </p:cNvSpPr>
          <p:nvPr>
            <p:ph type="sldNum" sz="quarter" idx="5"/>
          </p:nvPr>
        </p:nvSpPr>
        <p:spPr/>
        <p:txBody>
          <a:bodyPr/>
          <a:lstStyle/>
          <a:p>
            <a:fld id="{F949CB24-BEAC-6A41-9A10-BFD56146B867}" type="slidenum">
              <a:rPr lang="en-US" smtClean="0"/>
              <a:pPr/>
              <a:t>90</a:t>
            </a:fld>
            <a:endParaRPr lang="en-US"/>
          </a:p>
        </p:txBody>
      </p:sp>
    </p:spTree>
    <p:extLst>
      <p:ext uri="{BB962C8B-B14F-4D97-AF65-F5344CB8AC3E}">
        <p14:creationId xmlns:p14="http://schemas.microsoft.com/office/powerpoint/2010/main" val="27759692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91</a:t>
            </a:fld>
            <a:endParaRPr lang="en-US"/>
          </a:p>
        </p:txBody>
      </p:sp>
    </p:spTree>
    <p:extLst>
      <p:ext uri="{BB962C8B-B14F-4D97-AF65-F5344CB8AC3E}">
        <p14:creationId xmlns:p14="http://schemas.microsoft.com/office/powerpoint/2010/main" val="31613098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also apply the strategy of breaking up the queue into smaller parts, so that a single consumer could process faster than new messages arrive. This uses a strategy called consistent hashing to spread work consistently to queues based on a hash, such that all messages from the same upstream entity arrive on the same partition. We then just process the partition in order with one consumer</a:t>
            </a:r>
          </a:p>
        </p:txBody>
      </p:sp>
      <p:sp>
        <p:nvSpPr>
          <p:cNvPr id="4" name="Slide Number Placeholder 3"/>
          <p:cNvSpPr>
            <a:spLocks noGrp="1"/>
          </p:cNvSpPr>
          <p:nvPr>
            <p:ph type="sldNum" sz="quarter" idx="5"/>
          </p:nvPr>
        </p:nvSpPr>
        <p:spPr/>
        <p:txBody>
          <a:bodyPr/>
          <a:lstStyle/>
          <a:p>
            <a:fld id="{F949CB24-BEAC-6A41-9A10-BFD56146B867}" type="slidenum">
              <a:rPr lang="en-US" smtClean="0"/>
              <a:pPr/>
              <a:t>92</a:t>
            </a:fld>
            <a:endParaRPr lang="en-US"/>
          </a:p>
        </p:txBody>
      </p:sp>
    </p:spTree>
    <p:extLst>
      <p:ext uri="{BB962C8B-B14F-4D97-AF65-F5344CB8AC3E}">
        <p14:creationId xmlns:p14="http://schemas.microsoft.com/office/powerpoint/2010/main" val="6971472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a consumer group removes the risk in consistent hashing that if any one consumer fails, we stop processing. We declare a group of consumers within which only one will read from a queue at a given moment. In the event that one fails, another consumer takes up the slack. If the consumer comes back online we re-balance the consumer group</a:t>
            </a:r>
          </a:p>
        </p:txBody>
      </p:sp>
      <p:sp>
        <p:nvSpPr>
          <p:cNvPr id="4" name="Slide Number Placeholder 3"/>
          <p:cNvSpPr>
            <a:spLocks noGrp="1"/>
          </p:cNvSpPr>
          <p:nvPr>
            <p:ph type="sldNum" sz="quarter" idx="5"/>
          </p:nvPr>
        </p:nvSpPr>
        <p:spPr/>
        <p:txBody>
          <a:bodyPr/>
          <a:lstStyle/>
          <a:p>
            <a:fld id="{F949CB24-BEAC-6A41-9A10-BFD56146B867}" type="slidenum">
              <a:rPr lang="en-US" smtClean="0"/>
              <a:pPr/>
              <a:t>93</a:t>
            </a:fld>
            <a:endParaRPr lang="en-US"/>
          </a:p>
        </p:txBody>
      </p:sp>
    </p:spTree>
    <p:extLst>
      <p:ext uri="{BB962C8B-B14F-4D97-AF65-F5344CB8AC3E}">
        <p14:creationId xmlns:p14="http://schemas.microsoft.com/office/powerpoint/2010/main" val="27950290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imagine we are building a good monolith. We might well have used CQRS. So instead of going through the Command Model, we are just going to query for the data we need, in the shape we need, from the database. (Let’s ignore for now, any complexity of whether we are reading the same rows as the Commands, or creating some projection based on their writes, the point remains the same either way, so let’s show it simply). </a:t>
            </a:r>
          </a:p>
          <a:p>
            <a:endParaRPr lang="en-US" dirty="0"/>
          </a:p>
          <a:p>
            <a:r>
              <a:rPr lang="en-US" dirty="0"/>
              <a:t>We can just query the database, and use a join to get the data we need. It’s all there. Querying for data to answer a query on an API is simple.</a:t>
            </a:r>
          </a:p>
          <a:p>
            <a:endParaRPr lang="en-US" dirty="0"/>
          </a:p>
          <a:p>
            <a:r>
              <a:rPr lang="en-US" dirty="0"/>
              <a:t> </a:t>
            </a:r>
          </a:p>
        </p:txBody>
      </p:sp>
      <p:sp>
        <p:nvSpPr>
          <p:cNvPr id="4" name="Slide Number Placeholder 3"/>
          <p:cNvSpPr>
            <a:spLocks noGrp="1"/>
          </p:cNvSpPr>
          <p:nvPr>
            <p:ph type="sldNum" sz="quarter" idx="5"/>
          </p:nvPr>
        </p:nvSpPr>
        <p:spPr/>
        <p:txBody>
          <a:bodyPr/>
          <a:lstStyle/>
          <a:p>
            <a:fld id="{FEF15FA6-EB56-764B-9424-765F853645DC}" type="slidenum">
              <a:rPr lang="en-US" smtClean="0"/>
              <a:t>95</a:t>
            </a:fld>
            <a:endParaRPr lang="en-US"/>
          </a:p>
        </p:txBody>
      </p:sp>
    </p:spTree>
    <p:extLst>
      <p:ext uri="{BB962C8B-B14F-4D97-AF65-F5344CB8AC3E}">
        <p14:creationId xmlns:p14="http://schemas.microsoft.com/office/powerpoint/2010/main" val="27678833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about a microservice architecture as possessing a number of layers.</a:t>
            </a:r>
          </a:p>
          <a:p>
            <a:endParaRPr lang="en-US" dirty="0"/>
          </a:p>
          <a:p>
            <a:r>
              <a:rPr lang="en-US" dirty="0"/>
              <a:t>Client: Native, Web or User Agent, but also partner organizations using APIs from outside the perimeter</a:t>
            </a:r>
          </a:p>
          <a:p>
            <a:r>
              <a:rPr lang="en-US" dirty="0"/>
              <a:t>Perimeter: The line between internal and external systems</a:t>
            </a:r>
          </a:p>
          <a:p>
            <a:r>
              <a:rPr lang="en-US" dirty="0"/>
              <a:t>Gateway: A microservice is oriented around a business function, and owns its own data. </a:t>
            </a:r>
          </a:p>
          <a:p>
            <a:endParaRPr lang="en-US" dirty="0"/>
          </a:p>
          <a:p>
            <a:r>
              <a:rPr lang="en-US" dirty="0"/>
              <a:t>A lot of the time the microservice provides cross-cutting concerns such as authentication and TLS termination, but otherwise just acts as a proxy over the APIs</a:t>
            </a:r>
          </a:p>
          <a:p>
            <a:endParaRPr lang="en-US" dirty="0"/>
          </a:p>
          <a:p>
            <a:r>
              <a:rPr lang="en-US" dirty="0"/>
              <a:t>Sometimes we need to choreograph across multiple microservices</a:t>
            </a:r>
          </a:p>
          <a:p>
            <a:endParaRPr lang="en-US" dirty="0"/>
          </a:p>
          <a:p>
            <a:r>
              <a:rPr lang="en-US" dirty="0"/>
              <a:t>	1: We need to combine data from multiple microservices to answer a query – API Gateway or BFF (client or partner specific)</a:t>
            </a:r>
          </a:p>
          <a:p>
            <a:r>
              <a:rPr lang="en-US" dirty="0"/>
              <a:t>	2: We want to orchestrate the interaction of microservices to react to a command – Process Manager (also called a Saga or Orchestrator)</a:t>
            </a:r>
          </a:p>
          <a:p>
            <a:r>
              <a:rPr lang="en-US" dirty="0"/>
              <a:t>Microservices: A self-contained service that corresponds to a business process</a:t>
            </a:r>
          </a:p>
          <a:p>
            <a:r>
              <a:rPr lang="en-US" dirty="0"/>
              <a:t>Bus: Integration between microservices via a publish-subscribe model </a:t>
            </a:r>
          </a:p>
        </p:txBody>
      </p:sp>
      <p:sp>
        <p:nvSpPr>
          <p:cNvPr id="4" name="Slide Number Placeholder 3"/>
          <p:cNvSpPr>
            <a:spLocks noGrp="1"/>
          </p:cNvSpPr>
          <p:nvPr>
            <p:ph type="sldNum" sz="quarter" idx="5"/>
          </p:nvPr>
        </p:nvSpPr>
        <p:spPr/>
        <p:txBody>
          <a:bodyPr/>
          <a:lstStyle/>
          <a:p>
            <a:fld id="{96C0C59F-4155-9949-857D-B4E24D01EA34}" type="slidenum">
              <a:rPr lang="en-US" smtClean="0"/>
              <a:t>96</a:t>
            </a:fld>
            <a:endParaRPr lang="en-US"/>
          </a:p>
        </p:txBody>
      </p:sp>
    </p:spTree>
    <p:extLst>
      <p:ext uri="{BB962C8B-B14F-4D97-AF65-F5344CB8AC3E}">
        <p14:creationId xmlns:p14="http://schemas.microsoft.com/office/powerpoint/2010/main" val="8675631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about a microservice architecture as possessing a number of layers.</a:t>
            </a:r>
          </a:p>
          <a:p>
            <a:endParaRPr lang="en-US" dirty="0"/>
          </a:p>
          <a:p>
            <a:r>
              <a:rPr lang="en-US" dirty="0"/>
              <a:t>Client: Native, Web or User Agent, but also partner organizations using APIs from outside the perimeter</a:t>
            </a:r>
          </a:p>
          <a:p>
            <a:r>
              <a:rPr lang="en-US" dirty="0"/>
              <a:t>Perimeter: The line between internal and external systems</a:t>
            </a:r>
          </a:p>
          <a:p>
            <a:r>
              <a:rPr lang="en-US" dirty="0"/>
              <a:t>Gateway: A microservice is oriented around a business function, and owns its own data. </a:t>
            </a:r>
          </a:p>
          <a:p>
            <a:endParaRPr lang="en-US" dirty="0"/>
          </a:p>
          <a:p>
            <a:r>
              <a:rPr lang="en-US" dirty="0"/>
              <a:t>If we just want to get the customer booking details, it doesn’t seem so bad. Surely at this point, we can just grab the data from the backend services and merge it on the front end</a:t>
            </a:r>
          </a:p>
          <a:p>
            <a:endParaRPr lang="en-US" dirty="0"/>
          </a:p>
          <a:p>
            <a:endParaRPr lang="en-US" dirty="0"/>
          </a:p>
          <a:p>
            <a:r>
              <a:rPr lang="en-US" dirty="0"/>
              <a:t>The first problem is that the client needs to run the logic to interpolate the results. The second problem is latency again, particularly for mobile apps. </a:t>
            </a:r>
          </a:p>
        </p:txBody>
      </p:sp>
      <p:sp>
        <p:nvSpPr>
          <p:cNvPr id="4" name="Slide Number Placeholder 3"/>
          <p:cNvSpPr>
            <a:spLocks noGrp="1"/>
          </p:cNvSpPr>
          <p:nvPr>
            <p:ph type="sldNum" sz="quarter" idx="5"/>
          </p:nvPr>
        </p:nvSpPr>
        <p:spPr/>
        <p:txBody>
          <a:bodyPr/>
          <a:lstStyle/>
          <a:p>
            <a:fld id="{96C0C59F-4155-9949-857D-B4E24D01EA34}" type="slidenum">
              <a:rPr lang="en-US" smtClean="0"/>
              <a:t>97</a:t>
            </a:fld>
            <a:endParaRPr lang="en-US"/>
          </a:p>
        </p:txBody>
      </p:sp>
    </p:spTree>
    <p:extLst>
      <p:ext uri="{BB962C8B-B14F-4D97-AF65-F5344CB8AC3E}">
        <p14:creationId xmlns:p14="http://schemas.microsoft.com/office/powerpoint/2010/main" val="11435318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retrieve the customer’s reservation details at the front desk. The front desk asks for the reservation, but we want to know some customer details if it is an account booking such as their name, credit card on file, preferences, rewards etc. But those live in the account system. How do we display them?</a:t>
            </a:r>
          </a:p>
          <a:p>
            <a:endParaRPr lang="en-US" dirty="0"/>
          </a:p>
          <a:p>
            <a:r>
              <a:rPr lang="en-US" dirty="0"/>
              <a:t>Do we need to call the accounts system as well as the housekeeping system?</a:t>
            </a:r>
          </a:p>
        </p:txBody>
      </p:sp>
      <p:sp>
        <p:nvSpPr>
          <p:cNvPr id="4" name="Slide Number Placeholder 3"/>
          <p:cNvSpPr>
            <a:spLocks noGrp="1"/>
          </p:cNvSpPr>
          <p:nvPr>
            <p:ph type="sldNum" sz="quarter" idx="5"/>
          </p:nvPr>
        </p:nvSpPr>
        <p:spPr/>
        <p:txBody>
          <a:bodyPr/>
          <a:lstStyle/>
          <a:p>
            <a:fld id="{96C0C59F-4155-9949-857D-B4E24D01EA34}" type="slidenum">
              <a:rPr lang="en-US" smtClean="0"/>
              <a:t>99</a:t>
            </a:fld>
            <a:endParaRPr lang="en-US"/>
          </a:p>
        </p:txBody>
      </p:sp>
    </p:spTree>
    <p:extLst>
      <p:ext uri="{BB962C8B-B14F-4D97-AF65-F5344CB8AC3E}">
        <p14:creationId xmlns:p14="http://schemas.microsoft.com/office/powerpoint/2010/main" val="2429244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might have two customers: guest accounts, that include the payment details in their booking, and and subscriber accounts that have already registered their payment details.</a:t>
            </a:r>
          </a:p>
          <a:p>
            <a:endParaRPr lang="en-US" dirty="0"/>
          </a:p>
          <a:p>
            <a:r>
              <a:rPr lang="en-US" dirty="0"/>
              <a:t>We can turn this into one ’booking made’ request by passing it through a pipeline, so that when a subscriber account booking is made, which has no payment data, we enrich the message with the missing data before passing it downstream to the credit card service. This helps us keep services from needing to make a request to the service that originates the data, by including the missing values in the message.</a:t>
            </a:r>
          </a:p>
          <a:p>
            <a:endParaRPr lang="en-US" dirty="0"/>
          </a:p>
          <a:p>
            <a:r>
              <a:rPr lang="en-US" dirty="0"/>
              <a:t>Pipes and Filters is choreography as there is no central controller. Remember when we talked about avoiding ‘entity services’. Often we will have a flow with a number of process steps. The message mimics this flow, passing through each process as the customer’s request is satisfied. Think of how pre-automation a customer order might have moved from one department to another</a:t>
            </a:r>
          </a:p>
          <a:p>
            <a:endParaRPr lang="en-US" dirty="0"/>
          </a:p>
          <a:p>
            <a:r>
              <a:rPr lang="en-US" dirty="0"/>
              <a:t>It uses events (perhaps document messages in this case) and has low temporal coupling.</a:t>
            </a:r>
          </a:p>
          <a:p>
            <a:endParaRPr lang="en-US" dirty="0"/>
          </a:p>
          <a:p>
            <a:r>
              <a:rPr lang="en-US" dirty="0"/>
              <a:t>Compensation is handled by raising an event that indicates an error, and assuming other services will take reversing action i.e. cancel a booking if a payment fails</a:t>
            </a:r>
          </a:p>
          <a:p>
            <a:endParaRPr lang="en-US" dirty="0"/>
          </a:p>
          <a:p>
            <a:r>
              <a:rPr lang="en-US" dirty="0"/>
              <a:t>There is explicitly no central control, as this adds behavioral coupling, although we can ‘wire tap’ the flow of messages to observe the flow.</a:t>
            </a:r>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13</a:t>
            </a:fld>
            <a:endParaRPr lang="en-US"/>
          </a:p>
        </p:txBody>
      </p:sp>
    </p:spTree>
    <p:extLst>
      <p:ext uri="{BB962C8B-B14F-4D97-AF65-F5344CB8AC3E}">
        <p14:creationId xmlns:p14="http://schemas.microsoft.com/office/powerpoint/2010/main" val="20744737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r>
              <a:rPr lang="en-US" dirty="0">
                <a:effectLst/>
              </a:rPr>
              <a:t>But we must share state in order to function </a:t>
            </a:r>
            <a:r>
              <a:rPr lang="mr-IN" dirty="0">
                <a:effectLst/>
              </a:rPr>
              <a:t>–</a:t>
            </a:r>
            <a:r>
              <a:rPr lang="en-US" dirty="0">
                <a:effectLst/>
              </a:rPr>
              <a:t> if no one</a:t>
            </a:r>
            <a:r>
              <a:rPr lang="en-US" baseline="0" dirty="0">
                <a:effectLst/>
              </a:rPr>
              <a:t> talks to us we are not a microservice, we are just a small piece of standalone software</a:t>
            </a:r>
            <a:endParaRPr lang="en-US" dirty="0">
              <a:effectLst/>
            </a:endParaRPr>
          </a:p>
          <a:p>
            <a:r>
              <a:rPr lang="en-US" dirty="0">
                <a:effectLst/>
              </a:rPr>
              <a:t>This is request-oriented or event-oriented</a:t>
            </a:r>
            <a:r>
              <a:rPr lang="en-US" baseline="0" dirty="0">
                <a:effectLst/>
              </a:rPr>
              <a:t> e.g. we a REST API or events</a:t>
            </a:r>
            <a:endParaRPr lang="en-US" dirty="0">
              <a:effectLst/>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u="sng" dirty="0">
              <a:effectLst/>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u="sng" dirty="0">
              <a:effectLst/>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u="sng" dirty="0">
                <a:effectLst/>
              </a:rPr>
              <a:t>Pat </a:t>
            </a:r>
            <a:r>
              <a:rPr lang="en-US" u="sng" dirty="0" err="1">
                <a:effectLst/>
              </a:rPr>
              <a:t>Helland</a:t>
            </a:r>
            <a:r>
              <a:rPr lang="en-US" dirty="0">
                <a:effectLst/>
              </a:rPr>
              <a:t> calls the</a:t>
            </a:r>
            <a:r>
              <a:rPr lang="en-US" baseline="0" dirty="0">
                <a:effectLst/>
              </a:rPr>
              <a:t> data that we are the system of record for</a:t>
            </a:r>
            <a:r>
              <a:rPr lang="en-US" dirty="0">
                <a:effectLst/>
              </a:rPr>
              <a:t> </a:t>
            </a:r>
            <a:r>
              <a:rPr lang="en-US" u="sng" dirty="0">
                <a:effectLst/>
              </a:rPr>
              <a:t>Data on the Inside</a:t>
            </a:r>
            <a:r>
              <a:rPr lang="en-US" dirty="0">
                <a:effectLst/>
              </a:rPr>
              <a:t>.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r>
              <a:rPr lang="en-US" dirty="0" err="1">
                <a:effectLst/>
              </a:rPr>
              <a:t>Helland</a:t>
            </a:r>
            <a:r>
              <a:rPr lang="en-US" dirty="0">
                <a:effectLst/>
              </a:rPr>
              <a:t> calls the data that flows to other applications in this way, response or message body is </a:t>
            </a:r>
            <a:r>
              <a:rPr lang="en-US" u="sng" dirty="0">
                <a:effectLst/>
              </a:rPr>
              <a:t>Data on the Outside</a:t>
            </a:r>
            <a:r>
              <a:rPr lang="en-US" dirty="0">
                <a:effectLst/>
              </a:rPr>
              <a:t>.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u="sng" dirty="0">
                <a:effectLst/>
              </a:rPr>
              <a:t>Data on the Outside</a:t>
            </a:r>
            <a:r>
              <a:rPr lang="en-US" dirty="0">
                <a:effectLst/>
              </a:rPr>
              <a:t> risks being ‘stale’ as soon as we publish it. Any further changes to the </a:t>
            </a:r>
            <a:r>
              <a:rPr lang="en-US" u="sng" dirty="0">
                <a:effectLst/>
              </a:rPr>
              <a:t>Data on the Inside</a:t>
            </a:r>
            <a:r>
              <a:rPr lang="en-US" dirty="0">
                <a:effectLst/>
              </a:rPr>
              <a:t> will render what we just published ’stale’. </a:t>
            </a:r>
          </a:p>
          <a:p>
            <a:r>
              <a:rPr lang="en-US" dirty="0">
                <a:effectLst/>
              </a:rPr>
              <a:t>Data on the Outside must be versioned or timestamped so that we know how ’fresh’ it is, and whether</a:t>
            </a:r>
            <a:r>
              <a:rPr lang="en-US" baseline="0" dirty="0">
                <a:effectLst/>
              </a:rPr>
              <a:t> other data we have is newer or older.</a:t>
            </a:r>
            <a:r>
              <a:rPr lang="en-US" dirty="0">
                <a:effectLst/>
              </a:rPr>
              <a:t> </a:t>
            </a:r>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100</a:t>
            </a:fld>
            <a:endParaRPr lang="en-US"/>
          </a:p>
        </p:txBody>
      </p:sp>
    </p:spTree>
    <p:extLst>
      <p:ext uri="{BB962C8B-B14F-4D97-AF65-F5344CB8AC3E}">
        <p14:creationId xmlns:p14="http://schemas.microsoft.com/office/powerpoint/2010/main" val="28642099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101</a:t>
            </a:fld>
            <a:endParaRPr lang="en-US"/>
          </a:p>
        </p:txBody>
      </p:sp>
    </p:spTree>
    <p:extLst>
      <p:ext uri="{BB962C8B-B14F-4D97-AF65-F5344CB8AC3E}">
        <p14:creationId xmlns:p14="http://schemas.microsoft.com/office/powerpoint/2010/main" val="11185747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combine referrer data from Direct Bookings with channel manager data about pricing, offers etc. to determine effectiveness of our channels</a:t>
            </a:r>
          </a:p>
        </p:txBody>
      </p:sp>
      <p:sp>
        <p:nvSpPr>
          <p:cNvPr id="4" name="Slide Number Placeholder 3"/>
          <p:cNvSpPr>
            <a:spLocks noGrp="1"/>
          </p:cNvSpPr>
          <p:nvPr>
            <p:ph type="sldNum" sz="quarter" idx="5"/>
          </p:nvPr>
        </p:nvSpPr>
        <p:spPr/>
        <p:txBody>
          <a:bodyPr/>
          <a:lstStyle/>
          <a:p>
            <a:fld id="{96C0C59F-4155-9949-857D-B4E24D01EA34}" type="slidenum">
              <a:rPr lang="en-US" smtClean="0"/>
              <a:t>103</a:t>
            </a:fld>
            <a:endParaRPr lang="en-US"/>
          </a:p>
        </p:txBody>
      </p:sp>
    </p:spTree>
    <p:extLst>
      <p:ext uri="{BB962C8B-B14F-4D97-AF65-F5344CB8AC3E}">
        <p14:creationId xmlns:p14="http://schemas.microsoft.com/office/powerpoint/2010/main" val="30929488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 composite view model, building it from multiple events</a:t>
            </a:r>
          </a:p>
          <a:p>
            <a:endParaRPr lang="en-US" dirty="0"/>
          </a:p>
          <a:p>
            <a:r>
              <a:rPr lang="en-US" dirty="0"/>
              <a:t>Hint: This is what a Data Lake does, we can do it through the lake, or in some cases build our own model</a:t>
            </a:r>
          </a:p>
        </p:txBody>
      </p:sp>
      <p:sp>
        <p:nvSpPr>
          <p:cNvPr id="4" name="Slide Number Placeholder 3"/>
          <p:cNvSpPr>
            <a:spLocks noGrp="1"/>
          </p:cNvSpPr>
          <p:nvPr>
            <p:ph type="sldNum" sz="quarter" idx="5"/>
          </p:nvPr>
        </p:nvSpPr>
        <p:spPr/>
        <p:txBody>
          <a:bodyPr/>
          <a:lstStyle/>
          <a:p>
            <a:fld id="{FEF15FA6-EB56-764B-9424-765F853645DC}" type="slidenum">
              <a:rPr lang="en-US" smtClean="0"/>
              <a:t>104</a:t>
            </a:fld>
            <a:endParaRPr lang="en-US"/>
          </a:p>
        </p:txBody>
      </p:sp>
    </p:spTree>
    <p:extLst>
      <p:ext uri="{BB962C8B-B14F-4D97-AF65-F5344CB8AC3E}">
        <p14:creationId xmlns:p14="http://schemas.microsoft.com/office/powerpoint/2010/main" val="23022006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search across all our hotels, in a geographic region, such as a city, to look for available rooms at the time of the customer’s booking. If we can’t fit them in the budget hotel is their room in our upscale hotel?</a:t>
            </a:r>
          </a:p>
        </p:txBody>
      </p:sp>
      <p:sp>
        <p:nvSpPr>
          <p:cNvPr id="4" name="Slide Number Placeholder 3"/>
          <p:cNvSpPr>
            <a:spLocks noGrp="1"/>
          </p:cNvSpPr>
          <p:nvPr>
            <p:ph type="sldNum" sz="quarter" idx="5"/>
          </p:nvPr>
        </p:nvSpPr>
        <p:spPr/>
        <p:txBody>
          <a:bodyPr/>
          <a:lstStyle/>
          <a:p>
            <a:fld id="{96C0C59F-4155-9949-857D-B4E24D01EA34}" type="slidenum">
              <a:rPr lang="en-US" smtClean="0"/>
              <a:t>106</a:t>
            </a:fld>
            <a:endParaRPr lang="en-US"/>
          </a:p>
        </p:txBody>
      </p:sp>
    </p:spTree>
    <p:extLst>
      <p:ext uri="{BB962C8B-B14F-4D97-AF65-F5344CB8AC3E}">
        <p14:creationId xmlns:p14="http://schemas.microsoft.com/office/powerpoint/2010/main" val="25128886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composer is just a proxy. It may be on the server or the client. It exposes a shape of API itself. It combines the results of the underlying API calls.</a:t>
            </a:r>
          </a:p>
          <a:p>
            <a:endParaRPr lang="en-US" dirty="0"/>
          </a:p>
          <a:p>
            <a:r>
              <a:rPr lang="en-US" dirty="0"/>
              <a:t>On the server this is technically a Gateway. It can handle Retry/Circuit Breaker and observability</a:t>
            </a:r>
          </a:p>
          <a:p>
            <a:endParaRPr lang="en-US" dirty="0"/>
          </a:p>
          <a:p>
            <a:r>
              <a:rPr lang="en-US" dirty="0" err="1"/>
              <a:t>GraphQL</a:t>
            </a:r>
            <a:r>
              <a:rPr lang="en-US" dirty="0"/>
              <a:t> may have a value here i.e. Apollo</a:t>
            </a:r>
          </a:p>
        </p:txBody>
      </p:sp>
      <p:sp>
        <p:nvSpPr>
          <p:cNvPr id="4" name="Slide Number Placeholder 3"/>
          <p:cNvSpPr>
            <a:spLocks noGrp="1"/>
          </p:cNvSpPr>
          <p:nvPr>
            <p:ph type="sldNum" sz="quarter" idx="5"/>
          </p:nvPr>
        </p:nvSpPr>
        <p:spPr/>
        <p:txBody>
          <a:bodyPr/>
          <a:lstStyle/>
          <a:p>
            <a:fld id="{96C0C59F-4155-9949-857D-B4E24D01EA34}" type="slidenum">
              <a:rPr lang="en-US" smtClean="0"/>
              <a:t>107</a:t>
            </a:fld>
            <a:endParaRPr lang="en-US"/>
          </a:p>
        </p:txBody>
      </p:sp>
    </p:spTree>
    <p:extLst>
      <p:ext uri="{BB962C8B-B14F-4D97-AF65-F5344CB8AC3E}">
        <p14:creationId xmlns:p14="http://schemas.microsoft.com/office/powerpoint/2010/main" val="28921711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composer is just a proxy. It may be on the server or the client. It exposes a shape of API itself. It combines the results of the underlying API calls.</a:t>
            </a:r>
          </a:p>
          <a:p>
            <a:endParaRPr lang="en-US" dirty="0"/>
          </a:p>
          <a:p>
            <a:r>
              <a:rPr lang="en-US" dirty="0"/>
              <a:t>On the server this is technically a Gateway. It can handle Retry/Circuit Breaker and observability</a:t>
            </a:r>
          </a:p>
          <a:p>
            <a:endParaRPr lang="en-US" dirty="0"/>
          </a:p>
          <a:p>
            <a:r>
              <a:rPr lang="en-US" dirty="0" err="1"/>
              <a:t>GraphQL</a:t>
            </a:r>
            <a:r>
              <a:rPr lang="en-US" dirty="0"/>
              <a:t> may have a value here i.e. Apollo</a:t>
            </a:r>
          </a:p>
        </p:txBody>
      </p:sp>
      <p:sp>
        <p:nvSpPr>
          <p:cNvPr id="4" name="Slide Number Placeholder 3"/>
          <p:cNvSpPr>
            <a:spLocks noGrp="1"/>
          </p:cNvSpPr>
          <p:nvPr>
            <p:ph type="sldNum" sz="quarter" idx="5"/>
          </p:nvPr>
        </p:nvSpPr>
        <p:spPr/>
        <p:txBody>
          <a:bodyPr/>
          <a:lstStyle/>
          <a:p>
            <a:fld id="{96C0C59F-4155-9949-857D-B4E24D01EA34}" type="slidenum">
              <a:rPr lang="en-US" smtClean="0"/>
              <a:t>108</a:t>
            </a:fld>
            <a:endParaRPr lang="en-US"/>
          </a:p>
        </p:txBody>
      </p:sp>
    </p:spTree>
    <p:extLst>
      <p:ext uri="{BB962C8B-B14F-4D97-AF65-F5344CB8AC3E}">
        <p14:creationId xmlns:p14="http://schemas.microsoft.com/office/powerpoint/2010/main" val="35002483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a:r>
            <a:r>
              <a:rPr lang="en-US" baseline="0" dirty="0"/>
              <a:t>ritten in </a:t>
            </a:r>
            <a:r>
              <a:rPr lang="en-US" baseline="0" dirty="0" err="1"/>
              <a:t>Erlang</a:t>
            </a:r>
            <a:r>
              <a:rPr lang="en-US" baseline="0" dirty="0"/>
              <a:t> and designed to support the </a:t>
            </a:r>
            <a:r>
              <a:rPr lang="en-US" baseline="0" dirty="0" err="1"/>
              <a:t>amqp</a:t>
            </a:r>
            <a:r>
              <a:rPr lang="en-US" baseline="0" dirty="0"/>
              <a:t> protocol. </a:t>
            </a:r>
          </a:p>
          <a:p>
            <a:endParaRPr lang="en-US" baseline="0" dirty="0"/>
          </a:p>
          <a:p>
            <a:r>
              <a:rPr lang="en-US" baseline="0" dirty="0" err="1"/>
              <a:t>RabbitMQ</a:t>
            </a:r>
            <a:r>
              <a:rPr lang="en-US" baseline="0" dirty="0"/>
              <a:t> is a lightweight broker (its routing is very simple, so business logic does not creep onto the broker). It uses TCP/IP and can multiplex channels over a single connection. An exchange is a key concept being a dynamic recipient list where consumer register to receive messages. </a:t>
            </a:r>
          </a:p>
          <a:p>
            <a:endParaRPr lang="en-US" baseline="0" dirty="0"/>
          </a:p>
          <a:p>
            <a:r>
              <a:rPr lang="en-US" baseline="0" dirty="0"/>
              <a:t>Queues are FIFO</a:t>
            </a:r>
          </a:p>
          <a:p>
            <a:endParaRPr lang="en-US" baseline="0" dirty="0"/>
          </a:p>
          <a:p>
            <a:r>
              <a:rPr lang="en-US" baseline="0" dirty="0"/>
              <a:t>All limits are configurable</a:t>
            </a:r>
          </a:p>
          <a:p>
            <a:endParaRPr lang="en-US" baseline="0" dirty="0"/>
          </a:p>
          <a:p>
            <a:r>
              <a:rPr lang="en-US" baseline="0" dirty="0"/>
              <a:t>https://</a:t>
            </a:r>
            <a:r>
              <a:rPr lang="en-US" baseline="0" dirty="0" err="1"/>
              <a:t>serverfault.com</a:t>
            </a:r>
            <a:r>
              <a:rPr lang="en-US" baseline="0" dirty="0"/>
              <a:t>/questions/378165/</a:t>
            </a:r>
            <a:r>
              <a:rPr lang="en-US" baseline="0" dirty="0" err="1"/>
              <a:t>rabbitmq</a:t>
            </a:r>
            <a:r>
              <a:rPr lang="en-US" baseline="0" dirty="0"/>
              <a:t>-reasonable-performance-scale-expectations</a:t>
            </a:r>
          </a:p>
          <a:p>
            <a:endParaRPr lang="en-US" baseline="0" dirty="0"/>
          </a:p>
          <a:p>
            <a:r>
              <a:rPr lang="en-US" dirty="0"/>
              <a:t>The number of queues is limited by your RAM. The number of messages in play, on the other hand, is not limited by RAM because </a:t>
            </a:r>
            <a:r>
              <a:rPr lang="en-US" dirty="0" err="1"/>
              <a:t>RabbitMQ</a:t>
            </a:r>
            <a:r>
              <a:rPr lang="en-US" dirty="0"/>
              <a:t> automatically pages them out to disk. Once I accidentally got almost 8 million messages in play on a development server when I wasn't paying attention.</a:t>
            </a:r>
          </a:p>
          <a:p>
            <a:endParaRPr lang="en-US" dirty="0"/>
          </a:p>
          <a:p>
            <a:r>
              <a:rPr lang="en-US" dirty="0"/>
              <a:t>There is also no limit to message sizes, but you really should think twice if the size of a single message exceeds 512K. I ended up using a memory cache to pass large objects between applications and only sent smaller control messages that included a </a:t>
            </a:r>
            <a:r>
              <a:rPr lang="en-US" dirty="0" err="1"/>
              <a:t>memcache</a:t>
            </a:r>
            <a:r>
              <a:rPr lang="en-US" dirty="0"/>
              <a:t> key. But if you really want to you can send huge JPEG's and binary objects like JAR files as messages.</a:t>
            </a:r>
          </a:p>
          <a:p>
            <a:endParaRPr lang="en-US" dirty="0"/>
          </a:p>
          <a:p>
            <a:r>
              <a:rPr lang="en-US" dirty="0"/>
              <a:t>The number of subscribers is an OS limit because a subscriber needs at least one TCP socket open. Of course that is tunable in most </a:t>
            </a:r>
            <a:r>
              <a:rPr lang="en-US" dirty="0" err="1"/>
              <a:t>OSes</a:t>
            </a:r>
            <a:r>
              <a:rPr lang="en-US" dirty="0"/>
              <a:t>, so your mileage will vary and that is why you have to test your model. I have been using JMETER to load test our web applications and I just discovered this AMQP plugin </a:t>
            </a:r>
            <a:r>
              <a:rPr lang="en-US" dirty="0">
                <a:hlinkClick r:id="rId3"/>
              </a:rPr>
              <a:t>https://github.com/jlavallee/JMeter-Rabbit-AMQP</a:t>
            </a:r>
            <a:r>
              <a:rPr lang="en-US" dirty="0"/>
              <a:t> but have not yet used it. In any case, this is the kind of testing that will quickly tell you what your hardware (or VM </a:t>
            </a:r>
            <a:r>
              <a:rPr lang="en-US" dirty="0" err="1"/>
              <a:t>config</a:t>
            </a:r>
            <a:r>
              <a:rPr lang="en-US" dirty="0"/>
              <a:t>) will reasonably handle. </a:t>
            </a:r>
          </a:p>
          <a:p>
            <a:endParaRPr lang="en-US" dirty="0"/>
          </a:p>
          <a:p>
            <a:endParaRPr lang="en-US" baseline="0" dirty="0"/>
          </a:p>
          <a:p>
            <a:endParaRPr lang="en-US" baseline="0" dirty="0"/>
          </a:p>
          <a:p>
            <a:endParaRPr lang="en-US" baseline="0" dirty="0"/>
          </a:p>
          <a:p>
            <a:endParaRPr lang="en-US" baseline="0" dirty="0"/>
          </a:p>
          <a:p>
            <a:r>
              <a:rPr lang="en-US" baseline="0" dirty="0"/>
              <a:t>It continues to use </a:t>
            </a:r>
            <a:r>
              <a:rPr lang="en-US" baseline="0" dirty="0" err="1"/>
              <a:t>amqp</a:t>
            </a:r>
            <a:r>
              <a:rPr lang="en-US" baseline="0" dirty="0"/>
              <a:t> 0.9.1 as versions of the </a:t>
            </a:r>
            <a:r>
              <a:rPr lang="en-US" baseline="0" dirty="0" err="1"/>
              <a:t>amqp</a:t>
            </a:r>
            <a:r>
              <a:rPr lang="en-US" baseline="0" dirty="0"/>
              <a:t> protocol post 1.0 are wildly different. Although it is possible to implement something that looks like 0.9.1 under 1.0+ many of the core concepts in 1.0- such as exchanges are missing which means that the programming model is quite different. This is because </a:t>
            </a:r>
            <a:r>
              <a:rPr lang="en-US" baseline="0" dirty="0" err="1"/>
              <a:t>amqp</a:t>
            </a:r>
            <a:r>
              <a:rPr lang="en-US" baseline="0" dirty="0"/>
              <a:t> 1.0 is now just a messaging protocol and erases any notion of the broker. The result is that how you create queues etc. is implementation defined. This means that although there is a standard, clients have to be vendor specific because they always require interfacing with vendor protocols for creating exchanges queues etc.</a:t>
            </a:r>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122</a:t>
            </a:fld>
            <a:endParaRPr lang="en-US"/>
          </a:p>
        </p:txBody>
      </p:sp>
    </p:spTree>
    <p:extLst>
      <p:ext uri="{BB962C8B-B14F-4D97-AF65-F5344CB8AC3E}">
        <p14:creationId xmlns:p14="http://schemas.microsoft.com/office/powerpoint/2010/main" val="73519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Redis</a:t>
            </a:r>
            <a:r>
              <a:rPr lang="en-US" dirty="0"/>
              <a:t> is a distributed key-value</a:t>
            </a:r>
            <a:r>
              <a:rPr lang="en-US" baseline="0" dirty="0"/>
              <a:t> store. It is in-memory, with optional durability. It is single-threaded, queueing requests to preserve ordering.</a:t>
            </a:r>
          </a:p>
          <a:p>
            <a:endParaRPr lang="en-US" baseline="0" dirty="0"/>
          </a:p>
          <a:p>
            <a:r>
              <a:rPr lang="en-US" dirty="0" err="1"/>
              <a:t>Redis</a:t>
            </a:r>
            <a:r>
              <a:rPr lang="en-US" dirty="0"/>
              <a:t> maps keys to types of values. An important difference between </a:t>
            </a:r>
            <a:r>
              <a:rPr lang="en-US" dirty="0" err="1"/>
              <a:t>Redis</a:t>
            </a:r>
            <a:r>
              <a:rPr lang="en-US" dirty="0"/>
              <a:t> and other </a:t>
            </a:r>
            <a:r>
              <a:rPr lang="en-US" dirty="0">
                <a:hlinkClick r:id="rId3" tooltip="Structured storage"/>
              </a:rPr>
              <a:t>structured storage</a:t>
            </a:r>
            <a:r>
              <a:rPr lang="en-US" dirty="0"/>
              <a:t> systems is that </a:t>
            </a:r>
            <a:r>
              <a:rPr lang="en-US" dirty="0" err="1"/>
              <a:t>Redis</a:t>
            </a:r>
            <a:r>
              <a:rPr lang="en-US" dirty="0"/>
              <a:t> supports not only </a:t>
            </a:r>
            <a:r>
              <a:rPr lang="en-US" dirty="0">
                <a:hlinkClick r:id="rId4" tooltip="String (computer science)"/>
              </a:rPr>
              <a:t>strings</a:t>
            </a:r>
            <a:r>
              <a:rPr lang="en-US" dirty="0"/>
              <a:t>, but also abstract data types:</a:t>
            </a:r>
          </a:p>
          <a:p>
            <a:r>
              <a:rPr lang="en-US" dirty="0">
                <a:hlinkClick r:id="rId5" tooltip="List (computing)"/>
              </a:rPr>
              <a:t>Lists</a:t>
            </a:r>
            <a:r>
              <a:rPr lang="en-US" dirty="0"/>
              <a:t> of strings</a:t>
            </a:r>
          </a:p>
          <a:p>
            <a:r>
              <a:rPr lang="en-US" dirty="0">
                <a:hlinkClick r:id="rId6" tooltip="Set (abstract data type)"/>
              </a:rPr>
              <a:t>Sets</a:t>
            </a:r>
            <a:r>
              <a:rPr lang="en-US" dirty="0"/>
              <a:t> of strings (collections of non-repeating unsorted elements)</a:t>
            </a:r>
          </a:p>
          <a:p>
            <a:r>
              <a:rPr lang="en-US" dirty="0"/>
              <a:t>Sorted sets of strings (collections of non-repeating elements ordered by a </a:t>
            </a:r>
            <a:r>
              <a:rPr lang="en-US" dirty="0">
                <a:hlinkClick r:id="rId7" tooltip="Floating-point number"/>
              </a:rPr>
              <a:t>floating-point number</a:t>
            </a:r>
            <a:r>
              <a:rPr lang="en-US" dirty="0"/>
              <a:t> called score)</a:t>
            </a:r>
          </a:p>
          <a:p>
            <a:r>
              <a:rPr lang="en-US" dirty="0">
                <a:hlinkClick r:id="rId8" tooltip="Hash table"/>
              </a:rPr>
              <a:t>Hash tables</a:t>
            </a:r>
            <a:r>
              <a:rPr lang="en-US" dirty="0"/>
              <a:t> where keys and values are strings</a:t>
            </a:r>
          </a:p>
          <a:p>
            <a:r>
              <a:rPr lang="en-US" dirty="0">
                <a:hlinkClick r:id="rId9" tooltip="HyperLogLog"/>
              </a:rPr>
              <a:t>HyperLogLogs</a:t>
            </a:r>
            <a:r>
              <a:rPr lang="en-US" dirty="0"/>
              <a:t> used for approximated set cardinality size estimation.</a:t>
            </a:r>
          </a:p>
          <a:p>
            <a:r>
              <a:rPr lang="en-US" dirty="0"/>
              <a:t>Geospatial data through the implementation of the </a:t>
            </a:r>
            <a:r>
              <a:rPr lang="en-US" dirty="0">
                <a:hlinkClick r:id="rId10" tooltip="Geohash"/>
              </a:rPr>
              <a:t>geohash</a:t>
            </a:r>
            <a:r>
              <a:rPr lang="en-US" dirty="0"/>
              <a:t> technique since </a:t>
            </a:r>
            <a:r>
              <a:rPr lang="en-US" dirty="0" err="1"/>
              <a:t>Redis</a:t>
            </a:r>
            <a:r>
              <a:rPr lang="en-US" dirty="0"/>
              <a:t> 3.2.</a:t>
            </a:r>
          </a:p>
          <a:p>
            <a:endParaRPr lang="en-US" dirty="0"/>
          </a:p>
          <a:p>
            <a:r>
              <a:rPr lang="en-US" dirty="0"/>
              <a:t>It</a:t>
            </a:r>
            <a:r>
              <a:rPr lang="en-US" baseline="0" dirty="0"/>
              <a:t> is used in </a:t>
            </a:r>
            <a:r>
              <a:rPr lang="en-US" baseline="0" dirty="0" err="1"/>
              <a:t>queing</a:t>
            </a:r>
            <a:r>
              <a:rPr lang="en-US" baseline="0" dirty="0"/>
              <a:t> both for its publish-subscribe feature and manually for those who don’t want a fan out model but a competing consumer model</a:t>
            </a:r>
          </a:p>
          <a:p>
            <a:endParaRPr lang="en-US" baseline="0" dirty="0"/>
          </a:p>
          <a:p>
            <a:r>
              <a:rPr lang="en-US" baseline="0" dirty="0"/>
              <a:t>It’s streams model has some similarities to Kafka with consumer groups reading streams</a:t>
            </a:r>
          </a:p>
          <a:p>
            <a:endParaRPr lang="en-US" baseline="0" dirty="0"/>
          </a:p>
          <a:p>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123</a:t>
            </a:fld>
            <a:endParaRPr lang="en-US"/>
          </a:p>
        </p:txBody>
      </p:sp>
    </p:spTree>
    <p:extLst>
      <p:ext uri="{BB962C8B-B14F-4D97-AF65-F5344CB8AC3E}">
        <p14:creationId xmlns:p14="http://schemas.microsoft.com/office/powerpoint/2010/main" val="1995786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might have two customers: guest accounts, that include the payment details in their booking, and and subscriber accounts that have already registered their payment details.</a:t>
            </a:r>
          </a:p>
          <a:p>
            <a:endParaRPr lang="en-US" dirty="0"/>
          </a:p>
          <a:p>
            <a:r>
              <a:rPr lang="en-US" dirty="0"/>
              <a:t>We can turn this into one ’booking made’ request by passing it through a pipeline, so that when a subscriber account booking is made, which has no payment data, we enrich the message with the missing data before passing it downstream to the credit card service. This helps us keep services from needing to make a request to the service that originates the data, by including the missing values in the message.</a:t>
            </a:r>
          </a:p>
          <a:p>
            <a:endParaRPr lang="en-US" dirty="0"/>
          </a:p>
          <a:p>
            <a:r>
              <a:rPr lang="en-US" dirty="0"/>
              <a:t>Pipes and Filters is choreography as there is no central controller. Remember when we talked about avoiding ‘entity services’. Often we will have a flow with a number of process steps. The message mimics this flow, passing through each process as the customer’s request is satisfied. Think of how pre-automation a customer order might have moved from one department to another</a:t>
            </a:r>
          </a:p>
          <a:p>
            <a:endParaRPr lang="en-US" dirty="0"/>
          </a:p>
          <a:p>
            <a:r>
              <a:rPr lang="en-US" dirty="0"/>
              <a:t>It uses events (perhaps document messages in this case) and has low temporal coupling.</a:t>
            </a:r>
          </a:p>
          <a:p>
            <a:endParaRPr lang="en-US" dirty="0"/>
          </a:p>
          <a:p>
            <a:r>
              <a:rPr lang="en-US" dirty="0"/>
              <a:t>Compensation is handled by raising an event that indicates an error, and assuming other services will take reversing action i.e. cancel a booking if a payment fails</a:t>
            </a:r>
          </a:p>
          <a:p>
            <a:endParaRPr lang="en-US" dirty="0"/>
          </a:p>
          <a:p>
            <a:r>
              <a:rPr lang="en-US" dirty="0"/>
              <a:t>There is explicitly no central control, as this adds behavioral coupling, although we can ‘wire tap’ the flow of messages to observe the flow.</a:t>
            </a:r>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14</a:t>
            </a:fld>
            <a:endParaRPr lang="en-US"/>
          </a:p>
        </p:txBody>
      </p:sp>
    </p:spTree>
    <p:extLst>
      <p:ext uri="{BB962C8B-B14F-4D97-AF65-F5344CB8AC3E}">
        <p14:creationId xmlns:p14="http://schemas.microsoft.com/office/powerpoint/2010/main" val="2480724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With a routing slip, we do not return to the broker, but we pass between point-ot-point queues, using a route contained in the message. Misunderstood, and explicitly and alternative to a broker based architecture like RMQ</a:t>
            </a:r>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15</a:t>
            </a:fld>
            <a:endParaRPr lang="en-US"/>
          </a:p>
        </p:txBody>
      </p:sp>
    </p:spTree>
    <p:extLst>
      <p:ext uri="{BB962C8B-B14F-4D97-AF65-F5344CB8AC3E}">
        <p14:creationId xmlns:p14="http://schemas.microsoft.com/office/powerpoint/2010/main" val="2499382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14/11/2020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14/11/2020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14/11/2020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14/11/2020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14/11/2020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14/11/2020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14/11/2020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14/11/2020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14/11/2020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14/11/2020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14/11/2020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14/11/2020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Twitter: </a:t>
            </a:r>
            <a:r>
              <a:rPr lang="en-US" dirty="0" err="1"/>
              <a:t>ICooper</a:t>
            </a:r>
            <a:endParaRPr lang="en-US"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3.1.1 Pipes and filters</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r>
              <a:rPr lang="en-US" dirty="0"/>
              <a:t>Orchestration and Choreography</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10</a:t>
            </a:fld>
            <a:endParaRPr lang="en-US"/>
          </a:p>
        </p:txBody>
      </p:sp>
    </p:spTree>
    <p:extLst>
      <p:ext uri="{BB962C8B-B14F-4D97-AF65-F5344CB8AC3E}">
        <p14:creationId xmlns:p14="http://schemas.microsoft.com/office/powerpoint/2010/main" val="10466152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4118A9-3420-254C-912F-642403EA408C}"/>
              </a:ext>
            </a:extLst>
          </p:cNvPr>
          <p:cNvSpPr/>
          <p:nvPr/>
        </p:nvSpPr>
        <p:spPr>
          <a:xfrm>
            <a:off x="2455081" y="2417481"/>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TextBox 3">
            <a:extLst>
              <a:ext uri="{FF2B5EF4-FFF2-40B4-BE49-F238E27FC236}">
                <a16:creationId xmlns:a16="http://schemas.microsoft.com/office/drawing/2014/main" id="{F47A548E-A629-6B40-8CE9-6F79DF2EC983}"/>
              </a:ext>
            </a:extLst>
          </p:cNvPr>
          <p:cNvSpPr txBox="1"/>
          <p:nvPr/>
        </p:nvSpPr>
        <p:spPr>
          <a:xfrm>
            <a:off x="2564523" y="25372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5" name="Flowchart: Magnetic Disk 12">
            <a:extLst>
              <a:ext uri="{FF2B5EF4-FFF2-40B4-BE49-F238E27FC236}">
                <a16:creationId xmlns:a16="http://schemas.microsoft.com/office/drawing/2014/main" id="{DB9D16A9-3F08-3B44-B1E0-F9118C4FDCEC}"/>
              </a:ext>
            </a:extLst>
          </p:cNvPr>
          <p:cNvSpPr/>
          <p:nvPr/>
        </p:nvSpPr>
        <p:spPr>
          <a:xfrm>
            <a:off x="2671432" y="450102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7" name="Rectangle 6">
            <a:extLst>
              <a:ext uri="{FF2B5EF4-FFF2-40B4-BE49-F238E27FC236}">
                <a16:creationId xmlns:a16="http://schemas.microsoft.com/office/drawing/2014/main" id="{E5DAEFC9-B3CB-954E-A063-E860E566ECA5}"/>
              </a:ext>
            </a:extLst>
          </p:cNvPr>
          <p:cNvSpPr/>
          <p:nvPr/>
        </p:nvSpPr>
        <p:spPr>
          <a:xfrm>
            <a:off x="1934728" y="2033661"/>
            <a:ext cx="2384474" cy="3260188"/>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a:extLst>
              <a:ext uri="{FF2B5EF4-FFF2-40B4-BE49-F238E27FC236}">
                <a16:creationId xmlns:a16="http://schemas.microsoft.com/office/drawing/2014/main" id="{AC80629D-8659-D040-9C4B-DDD4C263F00D}"/>
              </a:ext>
            </a:extLst>
          </p:cNvPr>
          <p:cNvSpPr txBox="1"/>
          <p:nvPr/>
        </p:nvSpPr>
        <p:spPr>
          <a:xfrm rot="16200000">
            <a:off x="3629356" y="3444851"/>
            <a:ext cx="1812270" cy="300082"/>
          </a:xfrm>
          <a:prstGeom prst="rect">
            <a:avLst/>
          </a:prstGeom>
          <a:noFill/>
        </p:spPr>
        <p:txBody>
          <a:bodyPr wrap="square" rtlCol="0">
            <a:spAutoFit/>
          </a:bodyPr>
          <a:lstStyle/>
          <a:p>
            <a:r>
              <a:rPr lang="en-US" sz="1350" dirty="0"/>
              <a:t>Boundaries are Explicit</a:t>
            </a:r>
          </a:p>
        </p:txBody>
      </p:sp>
      <p:sp>
        <p:nvSpPr>
          <p:cNvPr id="9" name="TextBox 8">
            <a:extLst>
              <a:ext uri="{FF2B5EF4-FFF2-40B4-BE49-F238E27FC236}">
                <a16:creationId xmlns:a16="http://schemas.microsoft.com/office/drawing/2014/main" id="{FB50F02F-D331-4249-899F-A1E1ACA445FB}"/>
              </a:ext>
            </a:extLst>
          </p:cNvPr>
          <p:cNvSpPr txBox="1"/>
          <p:nvPr/>
        </p:nvSpPr>
        <p:spPr>
          <a:xfrm rot="16200000">
            <a:off x="691593" y="3369093"/>
            <a:ext cx="1963787" cy="300082"/>
          </a:xfrm>
          <a:prstGeom prst="rect">
            <a:avLst/>
          </a:prstGeom>
          <a:noFill/>
        </p:spPr>
        <p:txBody>
          <a:bodyPr wrap="square" rtlCol="0">
            <a:spAutoFit/>
          </a:bodyPr>
          <a:lstStyle/>
          <a:p>
            <a:r>
              <a:rPr lang="en-US" sz="1350" dirty="0"/>
              <a:t>Services are Autonomous</a:t>
            </a:r>
          </a:p>
        </p:txBody>
      </p:sp>
      <p:sp>
        <p:nvSpPr>
          <p:cNvPr id="10" name="TextBox 9">
            <a:extLst>
              <a:ext uri="{FF2B5EF4-FFF2-40B4-BE49-F238E27FC236}">
                <a16:creationId xmlns:a16="http://schemas.microsoft.com/office/drawing/2014/main" id="{36BCE140-E641-C941-A0C6-23C7EA7DDB62}"/>
              </a:ext>
            </a:extLst>
          </p:cNvPr>
          <p:cNvSpPr txBox="1"/>
          <p:nvPr/>
        </p:nvSpPr>
        <p:spPr>
          <a:xfrm>
            <a:off x="2220830" y="5417124"/>
            <a:ext cx="1812270" cy="300082"/>
          </a:xfrm>
          <a:prstGeom prst="rect">
            <a:avLst/>
          </a:prstGeom>
          <a:noFill/>
        </p:spPr>
        <p:txBody>
          <a:bodyPr wrap="square" rtlCol="0">
            <a:spAutoFit/>
          </a:bodyPr>
          <a:lstStyle/>
          <a:p>
            <a:r>
              <a:rPr lang="en-US" sz="1350" dirty="0"/>
              <a:t>Share Schema not Type</a:t>
            </a:r>
          </a:p>
        </p:txBody>
      </p:sp>
      <p:cxnSp>
        <p:nvCxnSpPr>
          <p:cNvPr id="12" name="Straight Arrow Connector 11">
            <a:extLst>
              <a:ext uri="{FF2B5EF4-FFF2-40B4-BE49-F238E27FC236}">
                <a16:creationId xmlns:a16="http://schemas.microsoft.com/office/drawing/2014/main" id="{21AFB75A-A74E-E24C-8F1C-E8857B11315B}"/>
              </a:ext>
            </a:extLst>
          </p:cNvPr>
          <p:cNvCxnSpPr>
            <a:cxnSpLocks/>
            <a:stCxn id="4" idx="0"/>
            <a:endCxn id="13" idx="1"/>
          </p:cNvCxnSpPr>
          <p:nvPr/>
        </p:nvCxnSpPr>
        <p:spPr>
          <a:xfrm flipV="1">
            <a:off x="3026295" y="1709294"/>
            <a:ext cx="1647696" cy="8279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1D94C1-F5B0-8B4C-8429-258B0F67ED36}"/>
              </a:ext>
            </a:extLst>
          </p:cNvPr>
          <p:cNvSpPr txBox="1"/>
          <p:nvPr/>
        </p:nvSpPr>
        <p:spPr>
          <a:xfrm>
            <a:off x="4673991" y="1247629"/>
            <a:ext cx="3397336" cy="923330"/>
          </a:xfrm>
          <a:prstGeom prst="rect">
            <a:avLst/>
          </a:prstGeom>
          <a:noFill/>
        </p:spPr>
        <p:txBody>
          <a:bodyPr wrap="square" rtlCol="0">
            <a:spAutoFit/>
          </a:bodyPr>
          <a:lstStyle/>
          <a:p>
            <a:r>
              <a:rPr lang="en-US" sz="1350" dirty="0"/>
              <a:t>GET /booking/12345 HTTP 1.1</a:t>
            </a:r>
          </a:p>
          <a:p>
            <a:r>
              <a:rPr lang="en-US" sz="1350" dirty="0"/>
              <a:t>Cache-Control: max-age=30</a:t>
            </a:r>
          </a:p>
          <a:p>
            <a:r>
              <a:rPr lang="en-US" sz="1350" dirty="0"/>
              <a:t>If-Modified-Since: Fri 19 April 2019 09:00 GMT</a:t>
            </a:r>
          </a:p>
        </p:txBody>
      </p:sp>
      <p:sp>
        <p:nvSpPr>
          <p:cNvPr id="14" name="TextBox 13">
            <a:extLst>
              <a:ext uri="{FF2B5EF4-FFF2-40B4-BE49-F238E27FC236}">
                <a16:creationId xmlns:a16="http://schemas.microsoft.com/office/drawing/2014/main" id="{AC1A145E-7545-5E42-BD1A-9BBEFD3D0F20}"/>
              </a:ext>
            </a:extLst>
          </p:cNvPr>
          <p:cNvSpPr txBox="1"/>
          <p:nvPr/>
        </p:nvSpPr>
        <p:spPr>
          <a:xfrm>
            <a:off x="4658295" y="4543255"/>
            <a:ext cx="4485705" cy="1131079"/>
          </a:xfrm>
          <a:prstGeom prst="rect">
            <a:avLst/>
          </a:prstGeom>
          <a:noFill/>
        </p:spPr>
        <p:txBody>
          <a:bodyPr wrap="square" rtlCol="0">
            <a:spAutoFit/>
          </a:bodyPr>
          <a:lstStyle/>
          <a:p>
            <a:r>
              <a:rPr lang="en-US" sz="1350" dirty="0" err="1"/>
              <a:t>Booking.Created.Event</a:t>
            </a:r>
            <a:endParaRPr lang="en-US" sz="1350" dirty="0"/>
          </a:p>
          <a:p>
            <a:r>
              <a:rPr lang="en-US" sz="1350" dirty="0"/>
              <a:t>Message-Id: </a:t>
            </a:r>
            <a:r>
              <a:rPr lang="en-GB" sz="1350" dirty="0"/>
              <a:t>aa95b387-a17f-4907-a1d8-e597c322bfc6</a:t>
            </a:r>
          </a:p>
          <a:p>
            <a:r>
              <a:rPr lang="en-GB" sz="1350" dirty="0"/>
              <a:t>Correlation-Id:</a:t>
            </a:r>
            <a:r>
              <a:rPr lang="en-GB" sz="1350" b="1" dirty="0"/>
              <a:t> </a:t>
            </a:r>
            <a:r>
              <a:rPr lang="en-GB" sz="1350" dirty="0"/>
              <a:t>d060cb3f-ec71-4257-b5c8-819d1a9ca6cb</a:t>
            </a:r>
          </a:p>
          <a:p>
            <a:r>
              <a:rPr lang="en-GB" sz="1350" dirty="0"/>
              <a:t>{ items : [Booking {…}]}</a:t>
            </a:r>
          </a:p>
          <a:p>
            <a:endParaRPr lang="en-US" sz="1350" dirty="0"/>
          </a:p>
        </p:txBody>
      </p:sp>
      <p:cxnSp>
        <p:nvCxnSpPr>
          <p:cNvPr id="15" name="Straight Arrow Connector 14">
            <a:extLst>
              <a:ext uri="{FF2B5EF4-FFF2-40B4-BE49-F238E27FC236}">
                <a16:creationId xmlns:a16="http://schemas.microsoft.com/office/drawing/2014/main" id="{8F5A77DA-B15C-424E-894E-A7BC397EB3B2}"/>
              </a:ext>
            </a:extLst>
          </p:cNvPr>
          <p:cNvCxnSpPr>
            <a:cxnSpLocks/>
            <a:stCxn id="3" idx="3"/>
            <a:endCxn id="14" idx="1"/>
          </p:cNvCxnSpPr>
          <p:nvPr/>
        </p:nvCxnSpPr>
        <p:spPr>
          <a:xfrm>
            <a:off x="3644516" y="3328367"/>
            <a:ext cx="1013779" cy="17804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E693E1B-8747-C642-A87F-607DBB7CBC7E}"/>
              </a:ext>
            </a:extLst>
          </p:cNvPr>
          <p:cNvSpPr txBox="1"/>
          <p:nvPr/>
        </p:nvSpPr>
        <p:spPr>
          <a:xfrm>
            <a:off x="2509802" y="3744477"/>
            <a:ext cx="1079993" cy="507831"/>
          </a:xfrm>
          <a:prstGeom prst="rect">
            <a:avLst/>
          </a:prstGeom>
          <a:noFill/>
          <a:ln>
            <a:solidFill>
              <a:srgbClr val="FF0000"/>
            </a:solidFill>
          </a:ln>
        </p:spPr>
        <p:txBody>
          <a:bodyPr wrap="square" rtlCol="0">
            <a:spAutoFit/>
          </a:bodyPr>
          <a:lstStyle/>
          <a:p>
            <a:r>
              <a:rPr lang="en-US" sz="1350" dirty="0">
                <a:solidFill>
                  <a:srgbClr val="FF0000"/>
                </a:solidFill>
              </a:rPr>
              <a:t>Single Writer</a:t>
            </a:r>
          </a:p>
        </p:txBody>
      </p:sp>
      <p:cxnSp>
        <p:nvCxnSpPr>
          <p:cNvPr id="26" name="Straight Arrow Connector 25">
            <a:extLst>
              <a:ext uri="{FF2B5EF4-FFF2-40B4-BE49-F238E27FC236}">
                <a16:creationId xmlns:a16="http://schemas.microsoft.com/office/drawing/2014/main" id="{AF0B346F-8FB9-244A-ACD9-C77390CE931B}"/>
              </a:ext>
            </a:extLst>
          </p:cNvPr>
          <p:cNvCxnSpPr>
            <a:stCxn id="24" idx="2"/>
            <a:endCxn id="5" idx="1"/>
          </p:cNvCxnSpPr>
          <p:nvPr/>
        </p:nvCxnSpPr>
        <p:spPr>
          <a:xfrm flipH="1">
            <a:off x="3049798" y="4252308"/>
            <a:ext cx="1" cy="2487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A42A222-1417-D541-966E-A1404276A8D9}"/>
              </a:ext>
            </a:extLst>
          </p:cNvPr>
          <p:cNvSpPr txBox="1"/>
          <p:nvPr/>
        </p:nvSpPr>
        <p:spPr>
          <a:xfrm>
            <a:off x="5839841" y="3290500"/>
            <a:ext cx="2122613" cy="300082"/>
          </a:xfrm>
          <a:prstGeom prst="rect">
            <a:avLst/>
          </a:prstGeom>
          <a:noFill/>
          <a:ln>
            <a:solidFill>
              <a:srgbClr val="FF0000"/>
            </a:solidFill>
          </a:ln>
        </p:spPr>
        <p:txBody>
          <a:bodyPr wrap="square" rtlCol="0">
            <a:spAutoFit/>
          </a:bodyPr>
          <a:lstStyle/>
          <a:p>
            <a:r>
              <a:rPr lang="en-US" sz="1350" dirty="0">
                <a:solidFill>
                  <a:srgbClr val="FF0000"/>
                </a:solidFill>
              </a:rPr>
              <a:t>Immutable, stale, versioned</a:t>
            </a:r>
          </a:p>
        </p:txBody>
      </p:sp>
      <p:cxnSp>
        <p:nvCxnSpPr>
          <p:cNvPr id="28" name="Straight Arrow Connector 27">
            <a:extLst>
              <a:ext uri="{FF2B5EF4-FFF2-40B4-BE49-F238E27FC236}">
                <a16:creationId xmlns:a16="http://schemas.microsoft.com/office/drawing/2014/main" id="{4DA26418-783D-D742-A1B3-52D9027DC713}"/>
              </a:ext>
            </a:extLst>
          </p:cNvPr>
          <p:cNvCxnSpPr>
            <a:cxnSpLocks/>
            <a:stCxn id="27" idx="2"/>
          </p:cNvCxnSpPr>
          <p:nvPr/>
        </p:nvCxnSpPr>
        <p:spPr>
          <a:xfrm flipH="1">
            <a:off x="6101862" y="3590582"/>
            <a:ext cx="799286" cy="9526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099EFBF-8C31-AC45-A9C5-ADF29B59FFBD}"/>
              </a:ext>
            </a:extLst>
          </p:cNvPr>
          <p:cNvCxnSpPr>
            <a:cxnSpLocks/>
            <a:endCxn id="13" idx="2"/>
          </p:cNvCxnSpPr>
          <p:nvPr/>
        </p:nvCxnSpPr>
        <p:spPr>
          <a:xfrm flipH="1" flipV="1">
            <a:off x="6372659" y="2170959"/>
            <a:ext cx="626020" cy="1119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E2ED6BB-B6DF-DB4D-B88E-035141532B56}"/>
              </a:ext>
            </a:extLst>
          </p:cNvPr>
          <p:cNvSpPr txBox="1"/>
          <p:nvPr/>
        </p:nvSpPr>
        <p:spPr>
          <a:xfrm>
            <a:off x="2119528" y="4875381"/>
            <a:ext cx="2014874" cy="507831"/>
          </a:xfrm>
          <a:prstGeom prst="rect">
            <a:avLst/>
          </a:prstGeom>
          <a:noFill/>
        </p:spPr>
        <p:txBody>
          <a:bodyPr wrap="square" rtlCol="0">
            <a:spAutoFit/>
          </a:bodyPr>
          <a:lstStyle/>
          <a:p>
            <a:pPr algn="ctr"/>
            <a:r>
              <a:rPr lang="en-US" sz="2700" b="1" dirty="0"/>
              <a:t>Inside Data</a:t>
            </a:r>
          </a:p>
        </p:txBody>
      </p:sp>
      <p:sp>
        <p:nvSpPr>
          <p:cNvPr id="37" name="TextBox 36">
            <a:extLst>
              <a:ext uri="{FF2B5EF4-FFF2-40B4-BE49-F238E27FC236}">
                <a16:creationId xmlns:a16="http://schemas.microsoft.com/office/drawing/2014/main" id="{00F32510-DCA2-6141-9331-2C9B8F54F2F1}"/>
              </a:ext>
            </a:extLst>
          </p:cNvPr>
          <p:cNvSpPr txBox="1"/>
          <p:nvPr/>
        </p:nvSpPr>
        <p:spPr>
          <a:xfrm>
            <a:off x="5856682" y="2542265"/>
            <a:ext cx="2014874" cy="923330"/>
          </a:xfrm>
          <a:prstGeom prst="rect">
            <a:avLst/>
          </a:prstGeom>
          <a:noFill/>
        </p:spPr>
        <p:txBody>
          <a:bodyPr wrap="square" rtlCol="0">
            <a:spAutoFit/>
          </a:bodyPr>
          <a:lstStyle/>
          <a:p>
            <a:pPr algn="ctr"/>
            <a:r>
              <a:rPr lang="en-US" sz="2700" b="1" dirty="0"/>
              <a:t>Outside Data</a:t>
            </a:r>
          </a:p>
        </p:txBody>
      </p:sp>
      <p:sp>
        <p:nvSpPr>
          <p:cNvPr id="39" name="TextBox 38">
            <a:extLst>
              <a:ext uri="{FF2B5EF4-FFF2-40B4-BE49-F238E27FC236}">
                <a16:creationId xmlns:a16="http://schemas.microsoft.com/office/drawing/2014/main" id="{C657E962-0F01-2649-94CE-CE29E1FE320B}"/>
              </a:ext>
            </a:extLst>
          </p:cNvPr>
          <p:cNvSpPr txBox="1"/>
          <p:nvPr/>
        </p:nvSpPr>
        <p:spPr>
          <a:xfrm>
            <a:off x="299943" y="1031770"/>
            <a:ext cx="2583934" cy="507831"/>
          </a:xfrm>
          <a:prstGeom prst="rect">
            <a:avLst/>
          </a:prstGeom>
          <a:noFill/>
        </p:spPr>
        <p:txBody>
          <a:bodyPr wrap="square" rtlCol="0">
            <a:spAutoFit/>
          </a:bodyPr>
          <a:lstStyle/>
          <a:p>
            <a:pPr algn="ctr"/>
            <a:r>
              <a:rPr lang="en-US" sz="2700" b="1" dirty="0"/>
              <a:t>Reference Data</a:t>
            </a:r>
          </a:p>
        </p:txBody>
      </p:sp>
      <p:sp>
        <p:nvSpPr>
          <p:cNvPr id="40" name="TextBox 39">
            <a:extLst>
              <a:ext uri="{FF2B5EF4-FFF2-40B4-BE49-F238E27FC236}">
                <a16:creationId xmlns:a16="http://schemas.microsoft.com/office/drawing/2014/main" id="{4A8F08E8-FB64-5C42-A601-1E298B01D89D}"/>
              </a:ext>
            </a:extLst>
          </p:cNvPr>
          <p:cNvSpPr txBox="1"/>
          <p:nvPr/>
        </p:nvSpPr>
        <p:spPr>
          <a:xfrm>
            <a:off x="1591910" y="1435014"/>
            <a:ext cx="1071891" cy="253916"/>
          </a:xfrm>
          <a:prstGeom prst="rect">
            <a:avLst/>
          </a:prstGeom>
          <a:noFill/>
        </p:spPr>
        <p:txBody>
          <a:bodyPr wrap="square" rtlCol="0">
            <a:spAutoFit/>
          </a:bodyPr>
          <a:lstStyle/>
          <a:p>
            <a:pPr algn="r"/>
            <a:r>
              <a:rPr lang="en-US" sz="1050" dirty="0"/>
              <a:t>Pat </a:t>
            </a:r>
            <a:r>
              <a:rPr lang="en-US" sz="1050" dirty="0" err="1"/>
              <a:t>Helland</a:t>
            </a:r>
            <a:endParaRPr lang="en-US" sz="1050" dirty="0"/>
          </a:p>
        </p:txBody>
      </p:sp>
      <p:sp>
        <p:nvSpPr>
          <p:cNvPr id="22" name="TextBox 21">
            <a:extLst>
              <a:ext uri="{FF2B5EF4-FFF2-40B4-BE49-F238E27FC236}">
                <a16:creationId xmlns:a16="http://schemas.microsoft.com/office/drawing/2014/main" id="{1AE7925A-6747-264F-ACD3-65C6AFDFC4B9}"/>
              </a:ext>
            </a:extLst>
          </p:cNvPr>
          <p:cNvSpPr txBox="1"/>
          <p:nvPr/>
        </p:nvSpPr>
        <p:spPr>
          <a:xfrm>
            <a:off x="2322131" y="1711254"/>
            <a:ext cx="1812270" cy="300082"/>
          </a:xfrm>
          <a:prstGeom prst="rect">
            <a:avLst/>
          </a:prstGeom>
          <a:noFill/>
        </p:spPr>
        <p:txBody>
          <a:bodyPr wrap="square" rtlCol="0">
            <a:spAutoFit/>
          </a:bodyPr>
          <a:lstStyle/>
          <a:p>
            <a:r>
              <a:rPr lang="en-US" sz="1350" dirty="0"/>
              <a:t>Compatibility by Policy</a:t>
            </a:r>
          </a:p>
        </p:txBody>
      </p:sp>
      <p:sp>
        <p:nvSpPr>
          <p:cNvPr id="2" name="Slide Number Placeholder 1">
            <a:extLst>
              <a:ext uri="{FF2B5EF4-FFF2-40B4-BE49-F238E27FC236}">
                <a16:creationId xmlns:a16="http://schemas.microsoft.com/office/drawing/2014/main" id="{28BF2045-1980-5C4A-B376-02CD7B77BC6A}"/>
              </a:ext>
            </a:extLst>
          </p:cNvPr>
          <p:cNvSpPr>
            <a:spLocks noGrp="1"/>
          </p:cNvSpPr>
          <p:nvPr>
            <p:ph type="sldNum" sz="quarter" idx="12"/>
          </p:nvPr>
        </p:nvSpPr>
        <p:spPr/>
        <p:txBody>
          <a:bodyPr/>
          <a:lstStyle/>
          <a:p>
            <a:fld id="{AA792DF1-A555-43FA-AD2F-E7EC51E120F1}" type="slidenum">
              <a:rPr lang="en-GB" smtClean="0"/>
              <a:t>100</a:t>
            </a:fld>
            <a:endParaRPr lang="en-GB"/>
          </a:p>
        </p:txBody>
      </p:sp>
    </p:spTree>
    <p:extLst>
      <p:ext uri="{BB962C8B-B14F-4D97-AF65-F5344CB8AC3E}">
        <p14:creationId xmlns:p14="http://schemas.microsoft.com/office/powerpoint/2010/main" val="50385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4" grpId="0" animBg="1"/>
      <p:bldP spid="27" grpId="0" animBg="1"/>
      <p:bldP spid="35" grpId="0"/>
      <p:bldP spid="3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ED08B3-5C20-3749-A084-527FCF22989F}"/>
              </a:ext>
            </a:extLst>
          </p:cNvPr>
          <p:cNvSpPr/>
          <p:nvPr/>
        </p:nvSpPr>
        <p:spPr>
          <a:xfrm>
            <a:off x="2577258" y="2233707"/>
            <a:ext cx="4921908" cy="331321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0D332FDA-7660-1344-9072-CC7C055E157F}"/>
              </a:ext>
            </a:extLst>
          </p:cNvPr>
          <p:cNvSpPr/>
          <p:nvPr/>
        </p:nvSpPr>
        <p:spPr>
          <a:xfrm>
            <a:off x="4765131" y="2401640"/>
            <a:ext cx="18753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Web</a:t>
            </a:r>
          </a:p>
        </p:txBody>
      </p:sp>
      <p:sp>
        <p:nvSpPr>
          <p:cNvPr id="13" name="Flowchart: Magnetic Disk 12">
            <a:extLst>
              <a:ext uri="{FF2B5EF4-FFF2-40B4-BE49-F238E27FC236}">
                <a16:creationId xmlns:a16="http://schemas.microsoft.com/office/drawing/2014/main" id="{E8D383E7-507A-084E-866E-DC73B3F9C2E2}"/>
              </a:ext>
            </a:extLst>
          </p:cNvPr>
          <p:cNvSpPr/>
          <p:nvPr/>
        </p:nvSpPr>
        <p:spPr>
          <a:xfrm>
            <a:off x="5038212" y="5001458"/>
            <a:ext cx="1419738" cy="363191"/>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 Db</a:t>
            </a:r>
          </a:p>
        </p:txBody>
      </p:sp>
      <p:sp>
        <p:nvSpPr>
          <p:cNvPr id="17" name="Flowchart: Magnetic Disk 12">
            <a:extLst>
              <a:ext uri="{FF2B5EF4-FFF2-40B4-BE49-F238E27FC236}">
                <a16:creationId xmlns:a16="http://schemas.microsoft.com/office/drawing/2014/main" id="{A9DE54B8-F83B-8844-B0C3-AA74AE8DE477}"/>
              </a:ext>
            </a:extLst>
          </p:cNvPr>
          <p:cNvSpPr/>
          <p:nvPr/>
        </p:nvSpPr>
        <p:spPr>
          <a:xfrm>
            <a:off x="3147866" y="5001457"/>
            <a:ext cx="1346808" cy="367699"/>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Ref Db</a:t>
            </a:r>
          </a:p>
        </p:txBody>
      </p:sp>
      <p:sp>
        <p:nvSpPr>
          <p:cNvPr id="18" name="Rectangle 17">
            <a:extLst>
              <a:ext uri="{FF2B5EF4-FFF2-40B4-BE49-F238E27FC236}">
                <a16:creationId xmlns:a16="http://schemas.microsoft.com/office/drawing/2014/main" id="{660F75B8-67E5-694D-A68A-3AE578840FF6}"/>
              </a:ext>
            </a:extLst>
          </p:cNvPr>
          <p:cNvSpPr/>
          <p:nvPr/>
        </p:nvSpPr>
        <p:spPr>
          <a:xfrm>
            <a:off x="2898239" y="3899775"/>
            <a:ext cx="1128639" cy="6942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Worker</a:t>
            </a:r>
          </a:p>
        </p:txBody>
      </p:sp>
      <p:pic>
        <p:nvPicPr>
          <p:cNvPr id="20" name="Graphic 19" descr="Envelope">
            <a:extLst>
              <a:ext uri="{FF2B5EF4-FFF2-40B4-BE49-F238E27FC236}">
                <a16:creationId xmlns:a16="http://schemas.microsoft.com/office/drawing/2014/main" id="{AD71B51A-0253-3F4A-921E-68FCF961E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878" y="4275834"/>
            <a:ext cx="542255" cy="542255"/>
          </a:xfrm>
          <a:prstGeom prst="rect">
            <a:avLst/>
          </a:prstGeom>
        </p:spPr>
      </p:pic>
      <p:pic>
        <p:nvPicPr>
          <p:cNvPr id="21" name="Graphic 20" descr="Envelope">
            <a:extLst>
              <a:ext uri="{FF2B5EF4-FFF2-40B4-BE49-F238E27FC236}">
                <a16:creationId xmlns:a16="http://schemas.microsoft.com/office/drawing/2014/main" id="{BC2B0E3F-C125-0B43-B206-CE76833B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9090" y="4117573"/>
            <a:ext cx="542255" cy="542255"/>
          </a:xfrm>
          <a:prstGeom prst="rect">
            <a:avLst/>
          </a:prstGeom>
        </p:spPr>
      </p:pic>
      <p:pic>
        <p:nvPicPr>
          <p:cNvPr id="22" name="Graphic 21" descr="Envelope">
            <a:extLst>
              <a:ext uri="{FF2B5EF4-FFF2-40B4-BE49-F238E27FC236}">
                <a16:creationId xmlns:a16="http://schemas.microsoft.com/office/drawing/2014/main" id="{D742FAF4-F858-4946-BB8F-DD7C1566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1624" y="3959311"/>
            <a:ext cx="542255" cy="542255"/>
          </a:xfrm>
          <a:prstGeom prst="rect">
            <a:avLst/>
          </a:prstGeom>
        </p:spPr>
      </p:pic>
      <p:cxnSp>
        <p:nvCxnSpPr>
          <p:cNvPr id="24" name="Straight Arrow Connector 23">
            <a:extLst>
              <a:ext uri="{FF2B5EF4-FFF2-40B4-BE49-F238E27FC236}">
                <a16:creationId xmlns:a16="http://schemas.microsoft.com/office/drawing/2014/main" id="{1D36A870-4BED-6B40-9A06-3A7985FAFC81}"/>
              </a:ext>
            </a:extLst>
          </p:cNvPr>
          <p:cNvCxnSpPr>
            <a:cxnSpLocks/>
          </p:cNvCxnSpPr>
          <p:nvPr/>
        </p:nvCxnSpPr>
        <p:spPr>
          <a:xfrm>
            <a:off x="5257800" y="1516673"/>
            <a:ext cx="0" cy="12288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406A9C-4E38-484F-8189-2FFE7A706A10}"/>
              </a:ext>
            </a:extLst>
          </p:cNvPr>
          <p:cNvCxnSpPr>
            <a:cxnSpLocks/>
            <a:stCxn id="11" idx="2"/>
            <a:endCxn id="13" idx="1"/>
          </p:cNvCxnSpPr>
          <p:nvPr/>
        </p:nvCxnSpPr>
        <p:spPr>
          <a:xfrm>
            <a:off x="5702824" y="4479682"/>
            <a:ext cx="45257" cy="521777"/>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172913-799E-B94D-A8F5-3508318E8419}"/>
              </a:ext>
            </a:extLst>
          </p:cNvPr>
          <p:cNvSpPr txBox="1"/>
          <p:nvPr/>
        </p:nvSpPr>
        <p:spPr>
          <a:xfrm>
            <a:off x="5038212" y="1190888"/>
            <a:ext cx="3059722" cy="253916"/>
          </a:xfrm>
          <a:prstGeom prst="rect">
            <a:avLst/>
          </a:prstGeom>
          <a:noFill/>
          <a:ln>
            <a:solidFill>
              <a:schemeClr val="accent1"/>
            </a:solidFill>
          </a:ln>
        </p:spPr>
        <p:txBody>
          <a:bodyPr wrap="square" rtlCol="0">
            <a:spAutoFit/>
          </a:bodyPr>
          <a:lstStyle/>
          <a:p>
            <a:r>
              <a:rPr lang="en-US" sz="1050" dirty="0"/>
              <a:t>GET /reservations/1234 HTTP 1.1</a:t>
            </a:r>
          </a:p>
        </p:txBody>
      </p:sp>
      <p:cxnSp>
        <p:nvCxnSpPr>
          <p:cNvPr id="33" name="Straight Arrow Connector 32">
            <a:extLst>
              <a:ext uri="{FF2B5EF4-FFF2-40B4-BE49-F238E27FC236}">
                <a16:creationId xmlns:a16="http://schemas.microsoft.com/office/drawing/2014/main" id="{5BC8D137-0CFF-124E-BC74-1AD341907C2B}"/>
              </a:ext>
            </a:extLst>
          </p:cNvPr>
          <p:cNvCxnSpPr>
            <a:stCxn id="11" idx="1"/>
            <a:endCxn id="17" idx="1"/>
          </p:cNvCxnSpPr>
          <p:nvPr/>
        </p:nvCxnSpPr>
        <p:spPr>
          <a:xfrm flipH="1">
            <a:off x="3821271" y="3440661"/>
            <a:ext cx="943861" cy="15607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783935-8958-5648-9749-4569B3AE192E}"/>
              </a:ext>
            </a:extLst>
          </p:cNvPr>
          <p:cNvSpPr txBox="1"/>
          <p:nvPr/>
        </p:nvSpPr>
        <p:spPr>
          <a:xfrm>
            <a:off x="4026878" y="3207278"/>
            <a:ext cx="824784" cy="715581"/>
          </a:xfrm>
          <a:prstGeom prst="rect">
            <a:avLst/>
          </a:prstGeom>
          <a:noFill/>
        </p:spPr>
        <p:txBody>
          <a:bodyPr wrap="square" rtlCol="0">
            <a:spAutoFit/>
          </a:bodyPr>
          <a:lstStyle/>
          <a:p>
            <a:r>
              <a:rPr lang="en-US" sz="1350" dirty="0"/>
              <a:t>Read Customer info</a:t>
            </a:r>
          </a:p>
        </p:txBody>
      </p:sp>
      <p:sp>
        <p:nvSpPr>
          <p:cNvPr id="35" name="TextBox 34">
            <a:extLst>
              <a:ext uri="{FF2B5EF4-FFF2-40B4-BE49-F238E27FC236}">
                <a16:creationId xmlns:a16="http://schemas.microsoft.com/office/drawing/2014/main" id="{1442EFED-68C2-4344-BB52-7BA42552872D}"/>
              </a:ext>
            </a:extLst>
          </p:cNvPr>
          <p:cNvSpPr txBox="1"/>
          <p:nvPr/>
        </p:nvSpPr>
        <p:spPr>
          <a:xfrm>
            <a:off x="5154681" y="4219774"/>
            <a:ext cx="1001276" cy="715581"/>
          </a:xfrm>
          <a:prstGeom prst="rect">
            <a:avLst/>
          </a:prstGeom>
          <a:noFill/>
        </p:spPr>
        <p:txBody>
          <a:bodyPr wrap="square" rtlCol="0">
            <a:spAutoFit/>
          </a:bodyPr>
          <a:lstStyle/>
          <a:p>
            <a:r>
              <a:rPr lang="en-US" sz="1350" dirty="0"/>
              <a:t>Read Reservation Details</a:t>
            </a:r>
          </a:p>
        </p:txBody>
      </p:sp>
      <p:sp>
        <p:nvSpPr>
          <p:cNvPr id="37" name="TextBox 36">
            <a:extLst>
              <a:ext uri="{FF2B5EF4-FFF2-40B4-BE49-F238E27FC236}">
                <a16:creationId xmlns:a16="http://schemas.microsoft.com/office/drawing/2014/main" id="{0E9AF5AF-F7ED-8444-B574-E41FF43CF0FA}"/>
              </a:ext>
            </a:extLst>
          </p:cNvPr>
          <p:cNvSpPr txBox="1"/>
          <p:nvPr/>
        </p:nvSpPr>
        <p:spPr>
          <a:xfrm>
            <a:off x="650335" y="1190887"/>
            <a:ext cx="2515116" cy="923330"/>
          </a:xfrm>
          <a:prstGeom prst="rect">
            <a:avLst/>
          </a:prstGeom>
          <a:noFill/>
        </p:spPr>
        <p:txBody>
          <a:bodyPr wrap="square" rtlCol="0">
            <a:spAutoFit/>
          </a:bodyPr>
          <a:lstStyle/>
          <a:p>
            <a:pPr algn="ctr"/>
            <a:r>
              <a:rPr lang="en-US" sz="2700" b="1" dirty="0"/>
              <a:t>Event Carried </a:t>
            </a:r>
          </a:p>
          <a:p>
            <a:pPr algn="ctr"/>
            <a:r>
              <a:rPr lang="en-US" sz="2700" b="1" dirty="0"/>
              <a:t>State Transfer</a:t>
            </a:r>
          </a:p>
        </p:txBody>
      </p:sp>
      <p:sp>
        <p:nvSpPr>
          <p:cNvPr id="38" name="TextBox 37">
            <a:extLst>
              <a:ext uri="{FF2B5EF4-FFF2-40B4-BE49-F238E27FC236}">
                <a16:creationId xmlns:a16="http://schemas.microsoft.com/office/drawing/2014/main" id="{6F7DCE2C-638C-CA4B-BAFF-FDFFFD4C6258}"/>
              </a:ext>
            </a:extLst>
          </p:cNvPr>
          <p:cNvSpPr txBox="1"/>
          <p:nvPr/>
        </p:nvSpPr>
        <p:spPr>
          <a:xfrm>
            <a:off x="650335" y="2057589"/>
            <a:ext cx="1201153" cy="253916"/>
          </a:xfrm>
          <a:prstGeom prst="rect">
            <a:avLst/>
          </a:prstGeom>
          <a:noFill/>
        </p:spPr>
        <p:txBody>
          <a:bodyPr wrap="square" rtlCol="0">
            <a:spAutoFit/>
          </a:bodyPr>
          <a:lstStyle/>
          <a:p>
            <a:pPr algn="r"/>
            <a:r>
              <a:rPr lang="en-US" sz="1050" dirty="0"/>
              <a:t>Martin Fowler</a:t>
            </a:r>
          </a:p>
        </p:txBody>
      </p:sp>
      <p:sp>
        <p:nvSpPr>
          <p:cNvPr id="23" name="Rectangle 22">
            <a:extLst>
              <a:ext uri="{FF2B5EF4-FFF2-40B4-BE49-F238E27FC236}">
                <a16:creationId xmlns:a16="http://schemas.microsoft.com/office/drawing/2014/main" id="{C0053657-6570-0A47-8717-F388B6B859A6}"/>
              </a:ext>
            </a:extLst>
          </p:cNvPr>
          <p:cNvSpPr/>
          <p:nvPr/>
        </p:nvSpPr>
        <p:spPr>
          <a:xfrm>
            <a:off x="733702" y="2514235"/>
            <a:ext cx="14262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cxnSp>
        <p:nvCxnSpPr>
          <p:cNvPr id="26" name="Straight Arrow Connector 25">
            <a:extLst>
              <a:ext uri="{FF2B5EF4-FFF2-40B4-BE49-F238E27FC236}">
                <a16:creationId xmlns:a16="http://schemas.microsoft.com/office/drawing/2014/main" id="{BEA22A1C-0E8F-3841-93A9-BD929FD38CD4}"/>
              </a:ext>
            </a:extLst>
          </p:cNvPr>
          <p:cNvCxnSpPr>
            <a:cxnSpLocks/>
            <a:endCxn id="17" idx="0"/>
          </p:cNvCxnSpPr>
          <p:nvPr/>
        </p:nvCxnSpPr>
        <p:spPr>
          <a:xfrm>
            <a:off x="3552244" y="4577722"/>
            <a:ext cx="269027" cy="5463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5A9EDA-3A76-B048-B68F-D4D77F2EB1FA}"/>
              </a:ext>
            </a:extLst>
          </p:cNvPr>
          <p:cNvSpPr>
            <a:spLocks noGrp="1"/>
          </p:cNvSpPr>
          <p:nvPr>
            <p:ph type="sldNum" sz="quarter" idx="12"/>
          </p:nvPr>
        </p:nvSpPr>
        <p:spPr/>
        <p:txBody>
          <a:bodyPr/>
          <a:lstStyle/>
          <a:p>
            <a:fld id="{AA792DF1-A555-43FA-AD2F-E7EC51E120F1}" type="slidenum">
              <a:rPr lang="en-GB" smtClean="0"/>
              <a:t>101</a:t>
            </a:fld>
            <a:endParaRPr lang="en-GB"/>
          </a:p>
        </p:txBody>
      </p:sp>
      <p:sp>
        <p:nvSpPr>
          <p:cNvPr id="27" name="TextBox 26">
            <a:extLst>
              <a:ext uri="{FF2B5EF4-FFF2-40B4-BE49-F238E27FC236}">
                <a16:creationId xmlns:a16="http://schemas.microsoft.com/office/drawing/2014/main" id="{51F2E503-868C-1640-99DA-6D1333A9CA66}"/>
              </a:ext>
            </a:extLst>
          </p:cNvPr>
          <p:cNvSpPr txBox="1"/>
          <p:nvPr/>
        </p:nvSpPr>
        <p:spPr>
          <a:xfrm rot="5400000">
            <a:off x="6546374" y="3182855"/>
            <a:ext cx="3322987" cy="415498"/>
          </a:xfrm>
          <a:prstGeom prst="rect">
            <a:avLst/>
          </a:prstGeom>
          <a:noFill/>
        </p:spPr>
        <p:txBody>
          <a:bodyPr wrap="square" rtlCol="0">
            <a:spAutoFit/>
          </a:bodyPr>
          <a:lstStyle/>
          <a:p>
            <a:pPr algn="ctr"/>
            <a:r>
              <a:rPr lang="en-US" sz="2100" dirty="0"/>
              <a:t>Operand Data</a:t>
            </a:r>
          </a:p>
        </p:txBody>
      </p:sp>
      <p:sp>
        <p:nvSpPr>
          <p:cNvPr id="5" name="TextBox 4">
            <a:extLst>
              <a:ext uri="{FF2B5EF4-FFF2-40B4-BE49-F238E27FC236}">
                <a16:creationId xmlns:a16="http://schemas.microsoft.com/office/drawing/2014/main" id="{D2D7BBFE-2333-E443-B9E5-AF707E822771}"/>
              </a:ext>
            </a:extLst>
          </p:cNvPr>
          <p:cNvSpPr txBox="1"/>
          <p:nvPr/>
        </p:nvSpPr>
        <p:spPr>
          <a:xfrm>
            <a:off x="2898239" y="2514234"/>
            <a:ext cx="1394961" cy="300082"/>
          </a:xfrm>
          <a:prstGeom prst="rect">
            <a:avLst/>
          </a:prstGeom>
          <a:noFill/>
        </p:spPr>
        <p:txBody>
          <a:bodyPr wrap="square" rtlCol="0">
            <a:spAutoFit/>
          </a:bodyPr>
          <a:lstStyle/>
          <a:p>
            <a:r>
              <a:rPr lang="en-US" sz="1350" dirty="0"/>
              <a:t>Housekeeping</a:t>
            </a:r>
          </a:p>
        </p:txBody>
      </p:sp>
    </p:spTree>
    <p:extLst>
      <p:ext uri="{BB962C8B-B14F-4D97-AF65-F5344CB8AC3E}">
        <p14:creationId xmlns:p14="http://schemas.microsoft.com/office/powerpoint/2010/main" val="198533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4284 0.11111 L 0.01953 0.1713 C 0.03229 0.18403 0.05273 0.1956 0.07422 0.20278 C 0.09869 0.21042 0.11901 0.21111 0.13359 0.20695 L 0.20377 0.18843 " pathEditMode="relative" rAng="600000" ptsTypes="AAAAA">
                                      <p:cBhvr>
                                        <p:cTn id="6" dur="2000" fill="hold"/>
                                        <p:tgtEl>
                                          <p:spTgt spid="20"/>
                                        </p:tgtEl>
                                        <p:attrNameLst>
                                          <p:attrName>ppt_x</p:attrName>
                                          <p:attrName>ppt_y</p:attrName>
                                        </p:attrNameLst>
                                      </p:cBhvr>
                                      <p:rCtr x="12057" y="6528"/>
                                    </p:animMotion>
                                  </p:childTnLst>
                                  <p:subTnLst>
                                    <p:set>
                                      <p:cBhvr override="childStyle">
                                        <p:cTn dur="1" fill="hold" display="0" masterRel="sameClick" afterEffect="1">
                                          <p:stCondLst>
                                            <p:cond evt="end" delay="0">
                                              <p:tn val="5"/>
                                            </p:cond>
                                          </p:stCondLst>
                                        </p:cTn>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5104 0.14792 L 0.00612 0.15093 C 0.0181 0.15116 0.0358 0.15324 0.05442 0.15672 C 0.07578 0.15973 0.09271 0.16297 0.10442 0.16598 L 0.16093 0.18056 " pathEditMode="relative" rAng="300000" ptsTypes="AAAAA">
                                      <p:cBhvr>
                                        <p:cTn id="10" dur="2000" fill="hold"/>
                                        <p:tgtEl>
                                          <p:spTgt spid="21"/>
                                        </p:tgtEl>
                                        <p:attrNameLst>
                                          <p:attrName>ppt_x</p:attrName>
                                          <p:attrName>ppt_y</p:attrName>
                                        </p:attrNameLst>
                                      </p:cBhvr>
                                      <p:rCtr x="10612" y="1250"/>
                                    </p:animMotion>
                                  </p:childTnLst>
                                  <p:subTnLst>
                                    <p:set>
                                      <p:cBhvr override="childStyle">
                                        <p:cTn dur="1" fill="hold" display="0" masterRel="sameClick" afterEffect="1">
                                          <p:stCondLst>
                                            <p:cond evt="end" delay="0">
                                              <p:tn val="9"/>
                                            </p:cond>
                                          </p:stCondLst>
                                        </p:cTn>
                                        <p:tgtEl>
                                          <p:spTgt spid="2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5026 0.0824 L -0.00013 0.16296 C 0.01016 0.18009 0.02787 0.19977 0.04714 0.21481 C 0.06875 0.23217 0.08803 0.2419 0.1017 0.24398 L 0.16941 0.25625 " pathEditMode="relative" rAng="1440000" ptsTypes="AAAAA">
                                      <p:cBhvr>
                                        <p:cTn id="14" dur="2000" fill="hold"/>
                                        <p:tgtEl>
                                          <p:spTgt spid="22"/>
                                        </p:tgtEl>
                                        <p:attrNameLst>
                                          <p:attrName>ppt_x</p:attrName>
                                          <p:attrName>ppt_y</p:attrName>
                                        </p:attrNameLst>
                                      </p:cBhvr>
                                      <p:rCtr x="10404" y="10995"/>
                                    </p:animMotion>
                                  </p:childTnLst>
                                  <p:subTnLst>
                                    <p:set>
                                      <p:cBhvr override="childStyle">
                                        <p:cTn dur="1" fill="hold" display="0" masterRel="sameClick" afterEffect="1">
                                          <p:stCondLst>
                                            <p:cond evt="end" delay="0">
                                              <p:tn val="13"/>
                                            </p:cond>
                                          </p:stCondLst>
                                        </p:cTn>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p:bldP spid="3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2941440" y="4936979"/>
            <a:ext cx="3739753" cy="553998"/>
          </a:xfrm>
          <a:prstGeom prst="rect">
            <a:avLst/>
          </a:prstGeom>
          <a:noFill/>
        </p:spPr>
        <p:txBody>
          <a:bodyPr wrap="square" rtlCol="0">
            <a:spAutoFit/>
          </a:bodyPr>
          <a:lstStyle/>
          <a:p>
            <a:r>
              <a:rPr lang="en-US" sz="3000" dirty="0"/>
              <a:t>Channel Effectiveness</a:t>
            </a:r>
          </a:p>
        </p:txBody>
      </p:sp>
      <p:pic>
        <p:nvPicPr>
          <p:cNvPr id="5" name="Picture 4">
            <a:extLst>
              <a:ext uri="{FF2B5EF4-FFF2-40B4-BE49-F238E27FC236}">
                <a16:creationId xmlns:a16="http://schemas.microsoft.com/office/drawing/2014/main" id="{DDCA2CDF-03A5-7644-AC23-555554F11CA2}"/>
              </a:ext>
            </a:extLst>
          </p:cNvPr>
          <p:cNvPicPr>
            <a:picLocks noChangeAspect="1"/>
          </p:cNvPicPr>
          <p:nvPr/>
        </p:nvPicPr>
        <p:blipFill>
          <a:blip r:embed="rId2"/>
          <a:stretch>
            <a:fillRect/>
          </a:stretch>
        </p:blipFill>
        <p:spPr>
          <a:xfrm>
            <a:off x="3419101" y="2704181"/>
            <a:ext cx="2305799" cy="1449638"/>
          </a:xfrm>
          <a:prstGeom prst="rect">
            <a:avLst/>
          </a:prstGeom>
        </p:spPr>
      </p:pic>
    </p:spTree>
    <p:extLst>
      <p:ext uri="{BB962C8B-B14F-4D97-AF65-F5344CB8AC3E}">
        <p14:creationId xmlns:p14="http://schemas.microsoft.com/office/powerpoint/2010/main" val="2449548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3135617" y="2588814"/>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5" name="TextBox 4">
            <a:extLst>
              <a:ext uri="{FF2B5EF4-FFF2-40B4-BE49-F238E27FC236}">
                <a16:creationId xmlns:a16="http://schemas.microsoft.com/office/drawing/2014/main" id="{95C3F7C9-563A-7548-B760-9C388070939E}"/>
              </a:ext>
            </a:extLst>
          </p:cNvPr>
          <p:cNvSpPr txBox="1"/>
          <p:nvPr/>
        </p:nvSpPr>
        <p:spPr>
          <a:xfrm>
            <a:off x="3268562" y="27084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3310850" y="374083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3618527" y="436671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103</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E4E76E35-2FB6-B745-9EB9-8E3C2542F13C}"/>
              </a:ext>
            </a:extLst>
          </p:cNvPr>
          <p:cNvSpPr/>
          <p:nvPr/>
        </p:nvSpPr>
        <p:spPr>
          <a:xfrm>
            <a:off x="5071023" y="2565796"/>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30" name="TextBox 29">
            <a:extLst>
              <a:ext uri="{FF2B5EF4-FFF2-40B4-BE49-F238E27FC236}">
                <a16:creationId xmlns:a16="http://schemas.microsoft.com/office/drawing/2014/main" id="{282A51FB-7CD1-1A41-A1AB-05291FFD2F90}"/>
              </a:ext>
            </a:extLst>
          </p:cNvPr>
          <p:cNvSpPr txBox="1"/>
          <p:nvPr/>
        </p:nvSpPr>
        <p:spPr>
          <a:xfrm>
            <a:off x="5237900"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5268366" y="375720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7" name="Can 46">
            <a:extLst>
              <a:ext uri="{FF2B5EF4-FFF2-40B4-BE49-F238E27FC236}">
                <a16:creationId xmlns:a16="http://schemas.microsoft.com/office/drawing/2014/main" id="{C52034C2-A30E-4D40-88F6-2914DF266DC1}"/>
              </a:ext>
            </a:extLst>
          </p:cNvPr>
          <p:cNvSpPr/>
          <p:nvPr/>
        </p:nvSpPr>
        <p:spPr>
          <a:xfrm>
            <a:off x="5691912" y="437198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59" name="Straight Arrow Connector 58">
            <a:extLst>
              <a:ext uri="{FF2B5EF4-FFF2-40B4-BE49-F238E27FC236}">
                <a16:creationId xmlns:a16="http://schemas.microsoft.com/office/drawing/2014/main" id="{D59BE08D-810D-1942-AEE6-2A73625DFD20}"/>
              </a:ext>
            </a:extLst>
          </p:cNvPr>
          <p:cNvCxnSpPr>
            <a:cxnSpLocks/>
            <a:stCxn id="51" idx="2"/>
            <a:endCxn id="28" idx="0"/>
          </p:cNvCxnSpPr>
          <p:nvPr/>
        </p:nvCxnSpPr>
        <p:spPr>
          <a:xfrm>
            <a:off x="4202574" y="1487422"/>
            <a:ext cx="1497099" cy="1078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03F6336-53C3-FA45-9D2C-CD75B5190D3C}"/>
              </a:ext>
            </a:extLst>
          </p:cNvPr>
          <p:cNvSpPr txBox="1"/>
          <p:nvPr/>
        </p:nvSpPr>
        <p:spPr>
          <a:xfrm rot="16200000">
            <a:off x="-820410" y="3237632"/>
            <a:ext cx="2799875" cy="415498"/>
          </a:xfrm>
          <a:prstGeom prst="rect">
            <a:avLst/>
          </a:prstGeom>
          <a:noFill/>
        </p:spPr>
        <p:txBody>
          <a:bodyPr wrap="square" rtlCol="0">
            <a:spAutoFit/>
          </a:bodyPr>
          <a:lstStyle/>
          <a:p>
            <a:pPr algn="ctr"/>
            <a:r>
              <a:rPr lang="en-US" sz="2100" dirty="0"/>
              <a:t>Channel Effectiveness</a:t>
            </a:r>
          </a:p>
        </p:txBody>
      </p:sp>
      <p:cxnSp>
        <p:nvCxnSpPr>
          <p:cNvPr id="64" name="Straight Arrow Connector 63">
            <a:extLst>
              <a:ext uri="{FF2B5EF4-FFF2-40B4-BE49-F238E27FC236}">
                <a16:creationId xmlns:a16="http://schemas.microsoft.com/office/drawing/2014/main" id="{E33D52B5-8D81-DE47-A5EE-AA9DCC995C2B}"/>
              </a:ext>
            </a:extLst>
          </p:cNvPr>
          <p:cNvCxnSpPr>
            <a:cxnSpLocks/>
          </p:cNvCxnSpPr>
          <p:nvPr/>
        </p:nvCxnSpPr>
        <p:spPr>
          <a:xfrm>
            <a:off x="4202574" y="1464339"/>
            <a:ext cx="85724" cy="112338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9636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ED08B3-5C20-3749-A084-527FCF22989F}"/>
              </a:ext>
            </a:extLst>
          </p:cNvPr>
          <p:cNvSpPr/>
          <p:nvPr/>
        </p:nvSpPr>
        <p:spPr>
          <a:xfrm>
            <a:off x="2577258" y="2233707"/>
            <a:ext cx="4921908" cy="331321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0D332FDA-7660-1344-9072-CC7C055E157F}"/>
              </a:ext>
            </a:extLst>
          </p:cNvPr>
          <p:cNvSpPr/>
          <p:nvPr/>
        </p:nvSpPr>
        <p:spPr>
          <a:xfrm>
            <a:off x="4765131" y="2401640"/>
            <a:ext cx="18753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Web</a:t>
            </a:r>
          </a:p>
        </p:txBody>
      </p:sp>
      <p:sp>
        <p:nvSpPr>
          <p:cNvPr id="17" name="Flowchart: Magnetic Disk 12">
            <a:extLst>
              <a:ext uri="{FF2B5EF4-FFF2-40B4-BE49-F238E27FC236}">
                <a16:creationId xmlns:a16="http://schemas.microsoft.com/office/drawing/2014/main" id="{A9DE54B8-F83B-8844-B0C3-AA74AE8DE477}"/>
              </a:ext>
            </a:extLst>
          </p:cNvPr>
          <p:cNvSpPr/>
          <p:nvPr/>
        </p:nvSpPr>
        <p:spPr>
          <a:xfrm>
            <a:off x="4843803" y="4964431"/>
            <a:ext cx="1614147" cy="55207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Effectiveness Db</a:t>
            </a:r>
          </a:p>
        </p:txBody>
      </p:sp>
      <p:sp>
        <p:nvSpPr>
          <p:cNvPr id="18" name="Rectangle 17">
            <a:extLst>
              <a:ext uri="{FF2B5EF4-FFF2-40B4-BE49-F238E27FC236}">
                <a16:creationId xmlns:a16="http://schemas.microsoft.com/office/drawing/2014/main" id="{660F75B8-67E5-694D-A68A-3AE578840FF6}"/>
              </a:ext>
            </a:extLst>
          </p:cNvPr>
          <p:cNvSpPr/>
          <p:nvPr/>
        </p:nvSpPr>
        <p:spPr>
          <a:xfrm>
            <a:off x="2898239" y="3899775"/>
            <a:ext cx="1128639" cy="6942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Worker</a:t>
            </a:r>
          </a:p>
        </p:txBody>
      </p:sp>
      <p:pic>
        <p:nvPicPr>
          <p:cNvPr id="20" name="Graphic 19" descr="Envelope">
            <a:extLst>
              <a:ext uri="{FF2B5EF4-FFF2-40B4-BE49-F238E27FC236}">
                <a16:creationId xmlns:a16="http://schemas.microsoft.com/office/drawing/2014/main" id="{AD71B51A-0253-3F4A-921E-68FCF961E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6222" y="3357520"/>
            <a:ext cx="542255" cy="542255"/>
          </a:xfrm>
          <a:prstGeom prst="rect">
            <a:avLst/>
          </a:prstGeom>
        </p:spPr>
      </p:pic>
      <p:pic>
        <p:nvPicPr>
          <p:cNvPr id="21" name="Graphic 20" descr="Envelope">
            <a:extLst>
              <a:ext uri="{FF2B5EF4-FFF2-40B4-BE49-F238E27FC236}">
                <a16:creationId xmlns:a16="http://schemas.microsoft.com/office/drawing/2014/main" id="{BC2B0E3F-C125-0B43-B206-CE76833B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3434" y="3199259"/>
            <a:ext cx="542255" cy="542255"/>
          </a:xfrm>
          <a:prstGeom prst="rect">
            <a:avLst/>
          </a:prstGeom>
        </p:spPr>
      </p:pic>
      <p:pic>
        <p:nvPicPr>
          <p:cNvPr id="22" name="Graphic 21" descr="Envelope">
            <a:extLst>
              <a:ext uri="{FF2B5EF4-FFF2-40B4-BE49-F238E27FC236}">
                <a16:creationId xmlns:a16="http://schemas.microsoft.com/office/drawing/2014/main" id="{D742FAF4-F858-4946-BB8F-DD7C1566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5968" y="3040998"/>
            <a:ext cx="542255" cy="542255"/>
          </a:xfrm>
          <a:prstGeom prst="rect">
            <a:avLst/>
          </a:prstGeom>
        </p:spPr>
      </p:pic>
      <p:cxnSp>
        <p:nvCxnSpPr>
          <p:cNvPr id="24" name="Straight Arrow Connector 23">
            <a:extLst>
              <a:ext uri="{FF2B5EF4-FFF2-40B4-BE49-F238E27FC236}">
                <a16:creationId xmlns:a16="http://schemas.microsoft.com/office/drawing/2014/main" id="{1D36A870-4BED-6B40-9A06-3A7985FAFC81}"/>
              </a:ext>
            </a:extLst>
          </p:cNvPr>
          <p:cNvCxnSpPr>
            <a:cxnSpLocks/>
          </p:cNvCxnSpPr>
          <p:nvPr/>
        </p:nvCxnSpPr>
        <p:spPr>
          <a:xfrm>
            <a:off x="5257800" y="1516673"/>
            <a:ext cx="0" cy="12288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406A9C-4E38-484F-8189-2FFE7A706A10}"/>
              </a:ext>
            </a:extLst>
          </p:cNvPr>
          <p:cNvCxnSpPr>
            <a:cxnSpLocks/>
            <a:stCxn id="11" idx="2"/>
          </p:cNvCxnSpPr>
          <p:nvPr/>
        </p:nvCxnSpPr>
        <p:spPr>
          <a:xfrm>
            <a:off x="5702824" y="4479682"/>
            <a:ext cx="45257" cy="521777"/>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172913-799E-B94D-A8F5-3508318E8419}"/>
              </a:ext>
            </a:extLst>
          </p:cNvPr>
          <p:cNvSpPr txBox="1"/>
          <p:nvPr/>
        </p:nvSpPr>
        <p:spPr>
          <a:xfrm>
            <a:off x="5038212" y="1190888"/>
            <a:ext cx="3059722" cy="253916"/>
          </a:xfrm>
          <a:prstGeom prst="rect">
            <a:avLst/>
          </a:prstGeom>
          <a:noFill/>
          <a:ln>
            <a:solidFill>
              <a:schemeClr val="accent1"/>
            </a:solidFill>
          </a:ln>
        </p:spPr>
        <p:txBody>
          <a:bodyPr wrap="square" rtlCol="0">
            <a:spAutoFit/>
          </a:bodyPr>
          <a:lstStyle/>
          <a:p>
            <a:r>
              <a:rPr lang="en-US" sz="1050" dirty="0"/>
              <a:t>GET /channel/1234 HTTP 1.1</a:t>
            </a:r>
          </a:p>
        </p:txBody>
      </p:sp>
      <p:sp>
        <p:nvSpPr>
          <p:cNvPr id="35" name="TextBox 34">
            <a:extLst>
              <a:ext uri="{FF2B5EF4-FFF2-40B4-BE49-F238E27FC236}">
                <a16:creationId xmlns:a16="http://schemas.microsoft.com/office/drawing/2014/main" id="{1442EFED-68C2-4344-BB52-7BA42552872D}"/>
              </a:ext>
            </a:extLst>
          </p:cNvPr>
          <p:cNvSpPr txBox="1"/>
          <p:nvPr/>
        </p:nvSpPr>
        <p:spPr>
          <a:xfrm>
            <a:off x="5154681" y="4219774"/>
            <a:ext cx="1303270" cy="507831"/>
          </a:xfrm>
          <a:prstGeom prst="rect">
            <a:avLst/>
          </a:prstGeom>
          <a:noFill/>
        </p:spPr>
        <p:txBody>
          <a:bodyPr wrap="square" rtlCol="0">
            <a:spAutoFit/>
          </a:bodyPr>
          <a:lstStyle/>
          <a:p>
            <a:r>
              <a:rPr lang="en-US" sz="1350" dirty="0"/>
              <a:t>Read Effectiveness </a:t>
            </a:r>
          </a:p>
        </p:txBody>
      </p:sp>
      <p:sp>
        <p:nvSpPr>
          <p:cNvPr id="37" name="TextBox 36">
            <a:extLst>
              <a:ext uri="{FF2B5EF4-FFF2-40B4-BE49-F238E27FC236}">
                <a16:creationId xmlns:a16="http://schemas.microsoft.com/office/drawing/2014/main" id="{0E9AF5AF-F7ED-8444-B574-E41FF43CF0FA}"/>
              </a:ext>
            </a:extLst>
          </p:cNvPr>
          <p:cNvSpPr txBox="1"/>
          <p:nvPr/>
        </p:nvSpPr>
        <p:spPr>
          <a:xfrm>
            <a:off x="650335" y="1190887"/>
            <a:ext cx="2515116" cy="923330"/>
          </a:xfrm>
          <a:prstGeom prst="rect">
            <a:avLst/>
          </a:prstGeom>
          <a:noFill/>
        </p:spPr>
        <p:txBody>
          <a:bodyPr wrap="square" rtlCol="0">
            <a:spAutoFit/>
          </a:bodyPr>
          <a:lstStyle/>
          <a:p>
            <a:pPr algn="ctr"/>
            <a:r>
              <a:rPr lang="en-US" sz="2700" b="1" dirty="0"/>
              <a:t>Event Carried </a:t>
            </a:r>
          </a:p>
          <a:p>
            <a:pPr algn="ctr"/>
            <a:r>
              <a:rPr lang="en-US" sz="2700" b="1" dirty="0"/>
              <a:t>State Transfer</a:t>
            </a:r>
          </a:p>
        </p:txBody>
      </p:sp>
      <p:sp>
        <p:nvSpPr>
          <p:cNvPr id="38" name="TextBox 37">
            <a:extLst>
              <a:ext uri="{FF2B5EF4-FFF2-40B4-BE49-F238E27FC236}">
                <a16:creationId xmlns:a16="http://schemas.microsoft.com/office/drawing/2014/main" id="{6F7DCE2C-638C-CA4B-BAFF-FDFFFD4C6258}"/>
              </a:ext>
            </a:extLst>
          </p:cNvPr>
          <p:cNvSpPr txBox="1"/>
          <p:nvPr/>
        </p:nvSpPr>
        <p:spPr>
          <a:xfrm>
            <a:off x="650335" y="2057589"/>
            <a:ext cx="1201153" cy="253916"/>
          </a:xfrm>
          <a:prstGeom prst="rect">
            <a:avLst/>
          </a:prstGeom>
          <a:noFill/>
        </p:spPr>
        <p:txBody>
          <a:bodyPr wrap="square" rtlCol="0">
            <a:spAutoFit/>
          </a:bodyPr>
          <a:lstStyle/>
          <a:p>
            <a:pPr algn="r"/>
            <a:r>
              <a:rPr lang="en-US" sz="1050" dirty="0"/>
              <a:t>Martin Fowler</a:t>
            </a:r>
          </a:p>
        </p:txBody>
      </p:sp>
      <p:sp>
        <p:nvSpPr>
          <p:cNvPr id="23" name="Rectangle 22">
            <a:extLst>
              <a:ext uri="{FF2B5EF4-FFF2-40B4-BE49-F238E27FC236}">
                <a16:creationId xmlns:a16="http://schemas.microsoft.com/office/drawing/2014/main" id="{C0053657-6570-0A47-8717-F388B6B859A6}"/>
              </a:ext>
            </a:extLst>
          </p:cNvPr>
          <p:cNvSpPr/>
          <p:nvPr/>
        </p:nvSpPr>
        <p:spPr>
          <a:xfrm>
            <a:off x="733702" y="2514235"/>
            <a:ext cx="1331063" cy="11396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cxnSp>
        <p:nvCxnSpPr>
          <p:cNvPr id="26" name="Straight Arrow Connector 25">
            <a:extLst>
              <a:ext uri="{FF2B5EF4-FFF2-40B4-BE49-F238E27FC236}">
                <a16:creationId xmlns:a16="http://schemas.microsoft.com/office/drawing/2014/main" id="{BEA22A1C-0E8F-3841-93A9-BD929FD38CD4}"/>
              </a:ext>
            </a:extLst>
          </p:cNvPr>
          <p:cNvCxnSpPr>
            <a:cxnSpLocks/>
            <a:endCxn id="17" idx="0"/>
          </p:cNvCxnSpPr>
          <p:nvPr/>
        </p:nvCxnSpPr>
        <p:spPr>
          <a:xfrm>
            <a:off x="3456576" y="4647615"/>
            <a:ext cx="2194301" cy="5008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5A9EDA-3A76-B048-B68F-D4D77F2EB1FA}"/>
              </a:ext>
            </a:extLst>
          </p:cNvPr>
          <p:cNvSpPr>
            <a:spLocks noGrp="1"/>
          </p:cNvSpPr>
          <p:nvPr>
            <p:ph type="sldNum" sz="quarter" idx="12"/>
          </p:nvPr>
        </p:nvSpPr>
        <p:spPr/>
        <p:txBody>
          <a:bodyPr/>
          <a:lstStyle/>
          <a:p>
            <a:fld id="{AA792DF1-A555-43FA-AD2F-E7EC51E120F1}" type="slidenum">
              <a:rPr lang="en-GB" smtClean="0"/>
              <a:t>104</a:t>
            </a:fld>
            <a:endParaRPr lang="en-GB" dirty="0"/>
          </a:p>
        </p:txBody>
      </p:sp>
      <p:sp>
        <p:nvSpPr>
          <p:cNvPr id="27" name="TextBox 26">
            <a:extLst>
              <a:ext uri="{FF2B5EF4-FFF2-40B4-BE49-F238E27FC236}">
                <a16:creationId xmlns:a16="http://schemas.microsoft.com/office/drawing/2014/main" id="{51F2E503-868C-1640-99DA-6D1333A9CA66}"/>
              </a:ext>
            </a:extLst>
          </p:cNvPr>
          <p:cNvSpPr txBox="1"/>
          <p:nvPr/>
        </p:nvSpPr>
        <p:spPr>
          <a:xfrm rot="5400000">
            <a:off x="6546374" y="3021272"/>
            <a:ext cx="3322987" cy="738664"/>
          </a:xfrm>
          <a:prstGeom prst="rect">
            <a:avLst/>
          </a:prstGeom>
          <a:noFill/>
        </p:spPr>
        <p:txBody>
          <a:bodyPr wrap="square" rtlCol="0">
            <a:spAutoFit/>
          </a:bodyPr>
          <a:lstStyle/>
          <a:p>
            <a:pPr algn="ctr"/>
            <a:r>
              <a:rPr lang="en-US" sz="2100" dirty="0"/>
              <a:t>Composite View Model/Historic Artefacts</a:t>
            </a:r>
          </a:p>
        </p:txBody>
      </p:sp>
      <p:sp>
        <p:nvSpPr>
          <p:cNvPr id="5" name="TextBox 4">
            <a:extLst>
              <a:ext uri="{FF2B5EF4-FFF2-40B4-BE49-F238E27FC236}">
                <a16:creationId xmlns:a16="http://schemas.microsoft.com/office/drawing/2014/main" id="{D2D7BBFE-2333-E443-B9E5-AF707E822771}"/>
              </a:ext>
            </a:extLst>
          </p:cNvPr>
          <p:cNvSpPr txBox="1"/>
          <p:nvPr/>
        </p:nvSpPr>
        <p:spPr>
          <a:xfrm>
            <a:off x="2898239" y="2514234"/>
            <a:ext cx="1480631" cy="507831"/>
          </a:xfrm>
          <a:prstGeom prst="rect">
            <a:avLst/>
          </a:prstGeom>
          <a:noFill/>
        </p:spPr>
        <p:txBody>
          <a:bodyPr wrap="square" rtlCol="0">
            <a:spAutoFit/>
          </a:bodyPr>
          <a:lstStyle/>
          <a:p>
            <a:r>
              <a:rPr lang="en-US" sz="1350" dirty="0"/>
              <a:t>Channel Effectiveness</a:t>
            </a:r>
          </a:p>
        </p:txBody>
      </p:sp>
      <p:pic>
        <p:nvPicPr>
          <p:cNvPr id="28" name="Graphic 27" descr="Envelope">
            <a:extLst>
              <a:ext uri="{FF2B5EF4-FFF2-40B4-BE49-F238E27FC236}">
                <a16:creationId xmlns:a16="http://schemas.microsoft.com/office/drawing/2014/main" id="{E5772A39-2F1E-9244-89E2-89BDBA486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2445" y="5004667"/>
            <a:ext cx="542255" cy="542255"/>
          </a:xfrm>
          <a:prstGeom prst="rect">
            <a:avLst/>
          </a:prstGeom>
        </p:spPr>
      </p:pic>
      <p:pic>
        <p:nvPicPr>
          <p:cNvPr id="29" name="Graphic 28" descr="Envelope">
            <a:extLst>
              <a:ext uri="{FF2B5EF4-FFF2-40B4-BE49-F238E27FC236}">
                <a16:creationId xmlns:a16="http://schemas.microsoft.com/office/drawing/2014/main" id="{72BEBCA5-7694-5F45-B6EF-F32ED22E7D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9657" y="4846406"/>
            <a:ext cx="542255" cy="542255"/>
          </a:xfrm>
          <a:prstGeom prst="rect">
            <a:avLst/>
          </a:prstGeom>
        </p:spPr>
      </p:pic>
      <p:pic>
        <p:nvPicPr>
          <p:cNvPr id="31" name="Graphic 30" descr="Envelope">
            <a:extLst>
              <a:ext uri="{FF2B5EF4-FFF2-40B4-BE49-F238E27FC236}">
                <a16:creationId xmlns:a16="http://schemas.microsoft.com/office/drawing/2014/main" id="{4E582268-908A-2F40-9DDB-62EC2C1C77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191" y="4688145"/>
            <a:ext cx="542255" cy="542255"/>
          </a:xfrm>
          <a:prstGeom prst="rect">
            <a:avLst/>
          </a:prstGeom>
        </p:spPr>
      </p:pic>
      <p:sp>
        <p:nvSpPr>
          <p:cNvPr id="32" name="Rectangle 31">
            <a:extLst>
              <a:ext uri="{FF2B5EF4-FFF2-40B4-BE49-F238E27FC236}">
                <a16:creationId xmlns:a16="http://schemas.microsoft.com/office/drawing/2014/main" id="{81CD299A-19EA-EB4C-900A-BC3337D308C4}"/>
              </a:ext>
            </a:extLst>
          </p:cNvPr>
          <p:cNvSpPr/>
          <p:nvPr/>
        </p:nvSpPr>
        <p:spPr>
          <a:xfrm>
            <a:off x="739926" y="4161382"/>
            <a:ext cx="1331063" cy="11396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Tree>
    <p:extLst>
      <p:ext uri="{BB962C8B-B14F-4D97-AF65-F5344CB8AC3E}">
        <p14:creationId xmlns:p14="http://schemas.microsoft.com/office/powerpoint/2010/main" val="131694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4284 0.11111 L 0.01953 0.17129 C 0.03229 0.18403 0.05274 0.1956 0.07422 0.20278 C 0.0987 0.21041 0.11901 0.21111 0.1336 0.20671 L 0.20378 0.18842 " pathEditMode="relative" rAng="600000" ptsTypes="AAAAA">
                                      <p:cBhvr>
                                        <p:cTn id="6" dur="2000" fill="hold"/>
                                        <p:tgtEl>
                                          <p:spTgt spid="20"/>
                                        </p:tgtEl>
                                        <p:attrNameLst>
                                          <p:attrName>ppt_x</p:attrName>
                                          <p:attrName>ppt_y</p:attrName>
                                        </p:attrNameLst>
                                      </p:cBhvr>
                                      <p:rCtr x="12057" y="6528"/>
                                    </p:animMotion>
                                  </p:childTnLst>
                                  <p:subTnLst>
                                    <p:set>
                                      <p:cBhvr override="childStyle">
                                        <p:cTn dur="1" fill="hold" display="0" masterRel="sameClick" afterEffect="1">
                                          <p:stCondLst>
                                            <p:cond evt="end" delay="0">
                                              <p:tn val="5"/>
                                            </p:cond>
                                          </p:stCondLst>
                                        </p:cTn>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5104 0.14792 L 0.00612 0.15093 C 0.0181 0.15116 0.03581 0.15324 0.05443 0.15671 C 0.07578 0.15972 0.09271 0.16296 0.10443 0.16597 L 0.16081 0.18056 " pathEditMode="relative" rAng="300000" ptsTypes="AAAAA">
                                      <p:cBhvr>
                                        <p:cTn id="10" dur="2000" fill="hold"/>
                                        <p:tgtEl>
                                          <p:spTgt spid="21"/>
                                        </p:tgtEl>
                                        <p:attrNameLst>
                                          <p:attrName>ppt_x</p:attrName>
                                          <p:attrName>ppt_y</p:attrName>
                                        </p:attrNameLst>
                                      </p:cBhvr>
                                      <p:rCtr x="10612" y="1250"/>
                                    </p:animMotion>
                                  </p:childTnLst>
                                  <p:subTnLst>
                                    <p:set>
                                      <p:cBhvr override="childStyle">
                                        <p:cTn dur="1" fill="hold" display="0" masterRel="sameClick" afterEffect="1">
                                          <p:stCondLst>
                                            <p:cond evt="end" delay="0">
                                              <p:tn val="9"/>
                                            </p:cond>
                                          </p:stCondLst>
                                        </p:cTn>
                                        <p:tgtEl>
                                          <p:spTgt spid="2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5026 0.08241 L -4.16667E-7 0.16297 C 0.01016 0.1801 0.028 0.19977 0.04714 0.21482 C 0.06875 0.23218 0.08815 0.2419 0.10169 0.24399 L 0.1694 0.25625 " pathEditMode="relative" rAng="1440000" ptsTypes="AAAAA">
                                      <p:cBhvr>
                                        <p:cTn id="14" dur="2000" fill="hold"/>
                                        <p:tgtEl>
                                          <p:spTgt spid="22"/>
                                        </p:tgtEl>
                                        <p:attrNameLst>
                                          <p:attrName>ppt_x</p:attrName>
                                          <p:attrName>ppt_y</p:attrName>
                                        </p:attrNameLst>
                                      </p:cBhvr>
                                      <p:rCtr x="10404" y="10995"/>
                                    </p:animMotion>
                                  </p:childTnLst>
                                  <p:subTnLst>
                                    <p:set>
                                      <p:cBhvr override="childStyle">
                                        <p:cTn dur="1" fill="hold" display="0" masterRel="sameClick" afterEffect="1">
                                          <p:stCondLst>
                                            <p:cond evt="end" delay="0">
                                              <p:tn val="13"/>
                                            </p:cond>
                                          </p:stCondLst>
                                        </p:cTn>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4.16667E-6 4.07407E-6 L 0.06927 0.02731 C 0.08359 0.03333 0.10507 0.03472 0.12669 0.03078 C 0.15143 0.02615 0.17109 0.01689 0.18437 0.00555 L 0.24882 -0.04653 " pathEditMode="relative" rAng="21240000" ptsTypes="AAAAA">
                                      <p:cBhvr>
                                        <p:cTn id="18" dur="2000" fill="hold"/>
                                        <p:tgtEl>
                                          <p:spTgt spid="28"/>
                                        </p:tgtEl>
                                        <p:attrNameLst>
                                          <p:attrName>ppt_x</p:attrName>
                                          <p:attrName>ppt_y</p:attrName>
                                        </p:attrNameLst>
                                      </p:cBhvr>
                                      <p:rCtr x="12604" y="370"/>
                                    </p:animMotion>
                                  </p:childTnLst>
                                  <p:subTnLst>
                                    <p:set>
                                      <p:cBhvr override="childStyle">
                                        <p:cTn dur="1" fill="hold" display="0" masterRel="sameClick" afterEffect="1">
                                          <p:stCondLst>
                                            <p:cond evt="end" delay="0">
                                              <p:tn val="17"/>
                                            </p:cond>
                                          </p:stCondLst>
                                        </p:cTn>
                                        <p:tgtEl>
                                          <p:spTgt spid="2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0.04257 -0.025 L 0.01094 0.10556 C 0.02188 0.14144 0.03959 0.15903 0.05951 0.15208 C 0.08151 0.16065 0.1 0.14861 0.11355 0.12639 L 0.17852 0.01435 " pathEditMode="relative" rAng="300000" ptsTypes="AAAAA">
                                      <p:cBhvr>
                                        <p:cTn id="22" dur="2000" fill="hold"/>
                                        <p:tgtEl>
                                          <p:spTgt spid="29"/>
                                        </p:tgtEl>
                                        <p:attrNameLst>
                                          <p:attrName>ppt_x</p:attrName>
                                          <p:attrName>ppt_y</p:attrName>
                                        </p:attrNameLst>
                                      </p:cBhvr>
                                      <p:rCtr x="10664" y="9977"/>
                                    </p:animMotion>
                                  </p:childTnLst>
                                  <p:subTnLst>
                                    <p:set>
                                      <p:cBhvr override="childStyle">
                                        <p:cTn dur="1" fill="hold" display="0" masterRel="sameClick" afterEffect="1">
                                          <p:stCondLst>
                                            <p:cond evt="end" delay="0">
                                              <p:tn val="21"/>
                                            </p:cond>
                                          </p:stCondLst>
                                        </p:cTn>
                                        <p:tgtEl>
                                          <p:spTgt spid="2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37" presetClass="path" presetSubtype="0" accel="50000" decel="50000" fill="hold" nodeType="clickEffect">
                                  <p:stCondLst>
                                    <p:cond delay="0"/>
                                  </p:stCondLst>
                                  <p:childTnLst>
                                    <p:animMotion origin="layout" path="M 0.03776 0.02963 L 0.09987 0.07639 C 0.11276 0.08681 0.13307 0.09514 0.15404 0.09861 C 0.17774 0.10255 0.19779 0.10047 0.21094 0.09445 L 0.27722 0.06667 " pathEditMode="relative" rAng="300000" ptsTypes="AAAAA">
                                      <p:cBhvr>
                                        <p:cTn id="26" dur="2000" fill="hold"/>
                                        <p:tgtEl>
                                          <p:spTgt spid="31"/>
                                        </p:tgtEl>
                                        <p:attrNameLst>
                                          <p:attrName>ppt_x</p:attrName>
                                          <p:attrName>ppt_y</p:attrName>
                                        </p:attrNameLst>
                                      </p:cBhvr>
                                      <p:rCtr x="11849" y="4375"/>
                                    </p:animMotion>
                                  </p:childTnLst>
                                  <p:subTnLst>
                                    <p:set>
                                      <p:cBhvr override="childStyle">
                                        <p:cTn dur="1" fill="hold" display="0" masterRel="sameClick" afterEffect="1">
                                          <p:stCondLst>
                                            <p:cond evt="end" delay="0">
                                              <p:tn val="25"/>
                                            </p:cond>
                                          </p:stCondLst>
                                        </p:cTn>
                                        <p:tgtEl>
                                          <p:spTgt spid="31"/>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2941440" y="4936979"/>
            <a:ext cx="3739753" cy="553998"/>
          </a:xfrm>
          <a:prstGeom prst="rect">
            <a:avLst/>
          </a:prstGeom>
          <a:noFill/>
        </p:spPr>
        <p:txBody>
          <a:bodyPr wrap="square" rtlCol="0">
            <a:spAutoFit/>
          </a:bodyPr>
          <a:lstStyle/>
          <a:p>
            <a:r>
              <a:rPr lang="en-US" sz="3000" dirty="0"/>
              <a:t>Hotel Group Search</a:t>
            </a:r>
          </a:p>
        </p:txBody>
      </p:sp>
      <p:pic>
        <p:nvPicPr>
          <p:cNvPr id="3" name="Picture 2">
            <a:extLst>
              <a:ext uri="{FF2B5EF4-FFF2-40B4-BE49-F238E27FC236}">
                <a16:creationId xmlns:a16="http://schemas.microsoft.com/office/drawing/2014/main" id="{C8796159-CD76-DA47-AEFE-D5825A10DC36}"/>
              </a:ext>
            </a:extLst>
          </p:cNvPr>
          <p:cNvPicPr>
            <a:picLocks noChangeAspect="1"/>
          </p:cNvPicPr>
          <p:nvPr/>
        </p:nvPicPr>
        <p:blipFill>
          <a:blip r:embed="rId2"/>
          <a:stretch>
            <a:fillRect/>
          </a:stretch>
        </p:blipFill>
        <p:spPr>
          <a:xfrm>
            <a:off x="3446100" y="2253060"/>
            <a:ext cx="2251800" cy="2351880"/>
          </a:xfrm>
          <a:prstGeom prst="rect">
            <a:avLst/>
          </a:prstGeom>
        </p:spPr>
      </p:pic>
    </p:spTree>
    <p:extLst>
      <p:ext uri="{BB962C8B-B14F-4D97-AF65-F5344CB8AC3E}">
        <p14:creationId xmlns:p14="http://schemas.microsoft.com/office/powerpoint/2010/main" val="22316497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662930" y="2587722"/>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875831" y="27389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233018" y="43651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915144"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106</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174707" y="2584381"/>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5338302" y="272636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5357156"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717775" y="43640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pattFill prst="dashVert">
            <a:fgClr>
              <a:schemeClr val="accent1"/>
            </a:fgClr>
            <a:bgClr>
              <a:schemeClr val="bg1"/>
            </a:bgClr>
          </a:patt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92" name="Straight Arrow Connector 91">
            <a:extLst>
              <a:ext uri="{FF2B5EF4-FFF2-40B4-BE49-F238E27FC236}">
                <a16:creationId xmlns:a16="http://schemas.microsoft.com/office/drawing/2014/main" id="{76C53AAA-94FD-984E-8DA3-2EF3C1AC3F41}"/>
              </a:ext>
            </a:extLst>
          </p:cNvPr>
          <p:cNvCxnSpPr>
            <a:cxnSpLocks/>
            <a:stCxn id="23" idx="2"/>
            <a:endCxn id="27" idx="0"/>
          </p:cNvCxnSpPr>
          <p:nvPr/>
        </p:nvCxnSpPr>
        <p:spPr>
          <a:xfrm>
            <a:off x="5587890" y="1483909"/>
            <a:ext cx="212185" cy="1100472"/>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Group Room Search</a:t>
            </a:r>
          </a:p>
        </p:txBody>
      </p:sp>
      <p:cxnSp>
        <p:nvCxnSpPr>
          <p:cNvPr id="54" name="Straight Arrow Connector 53">
            <a:extLst>
              <a:ext uri="{FF2B5EF4-FFF2-40B4-BE49-F238E27FC236}">
                <a16:creationId xmlns:a16="http://schemas.microsoft.com/office/drawing/2014/main" id="{9E1B9A94-B7F0-D14B-A12D-EBB297D2C5CF}"/>
              </a:ext>
            </a:extLst>
          </p:cNvPr>
          <p:cNvCxnSpPr>
            <a:cxnSpLocks/>
            <a:stCxn id="23" idx="2"/>
            <a:endCxn id="15" idx="0"/>
          </p:cNvCxnSpPr>
          <p:nvPr/>
        </p:nvCxnSpPr>
        <p:spPr>
          <a:xfrm flipH="1">
            <a:off x="4337603" y="1483909"/>
            <a:ext cx="1250287" cy="1255031"/>
          </a:xfrm>
          <a:prstGeom prst="straightConnector1">
            <a:avLst/>
          </a:prstGeom>
          <a:ln>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AF97FE-B8AA-0643-8B0F-837D4E2A98C3}"/>
              </a:ext>
            </a:extLst>
          </p:cNvPr>
          <p:cNvSpPr txBox="1"/>
          <p:nvPr/>
        </p:nvSpPr>
        <p:spPr>
          <a:xfrm>
            <a:off x="3517093" y="2228675"/>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78394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0044F5C-A2FF-5C4A-B4D8-2DC4869226EA}"/>
              </a:ext>
            </a:extLst>
          </p:cNvPr>
          <p:cNvCxnSpPr>
            <a:cxnSpLocks/>
            <a:stCxn id="30" idx="2"/>
            <a:endCxn id="15" idx="0"/>
          </p:cNvCxnSpPr>
          <p:nvPr/>
        </p:nvCxnSpPr>
        <p:spPr>
          <a:xfrm flipH="1">
            <a:off x="3745680" y="2226197"/>
            <a:ext cx="215540" cy="64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232CBE3-88DB-D947-B513-8692AFA8F0AD}"/>
              </a:ext>
            </a:extLst>
          </p:cNvPr>
          <p:cNvCxnSpPr>
            <a:cxnSpLocks/>
            <a:stCxn id="30" idx="2"/>
            <a:endCxn id="29" idx="0"/>
          </p:cNvCxnSpPr>
          <p:nvPr/>
        </p:nvCxnSpPr>
        <p:spPr>
          <a:xfrm>
            <a:off x="3961220" y="2226197"/>
            <a:ext cx="1246932" cy="63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E623832-1FEC-574F-B746-E236CFDC5BEB}"/>
              </a:ext>
            </a:extLst>
          </p:cNvPr>
          <p:cNvSpPr/>
          <p:nvPr/>
        </p:nvSpPr>
        <p:spPr>
          <a:xfrm>
            <a:off x="943286" y="5111924"/>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592711" y="5252381"/>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071008" y="272429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283908" y="28755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3641095" y="450169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323222"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4760291" y="1068070"/>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107</a:t>
            </a:fld>
            <a:endParaRPr lang="en-GB"/>
          </a:p>
        </p:txBody>
      </p:sp>
      <p:sp>
        <p:nvSpPr>
          <p:cNvPr id="27" name="Rectangle 26">
            <a:extLst>
              <a:ext uri="{FF2B5EF4-FFF2-40B4-BE49-F238E27FC236}">
                <a16:creationId xmlns:a16="http://schemas.microsoft.com/office/drawing/2014/main" id="{4BE0A56D-419B-BA42-B851-FF91EB0FEB6E}"/>
              </a:ext>
            </a:extLst>
          </p:cNvPr>
          <p:cNvSpPr/>
          <p:nvPr/>
        </p:nvSpPr>
        <p:spPr>
          <a:xfrm>
            <a:off x="4582784" y="2720949"/>
            <a:ext cx="1250735"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4746380" y="286292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4765234"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125852" y="450062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1" name="TextBox 50">
            <a:extLst>
              <a:ext uri="{FF2B5EF4-FFF2-40B4-BE49-F238E27FC236}">
                <a16:creationId xmlns:a16="http://schemas.microsoft.com/office/drawing/2014/main" id="{AE31AFA4-C107-CD48-8A57-B6FE1B9D656D}"/>
              </a:ext>
            </a:extLst>
          </p:cNvPr>
          <p:cNvSpPr txBox="1"/>
          <p:nvPr/>
        </p:nvSpPr>
        <p:spPr>
          <a:xfrm>
            <a:off x="3071007" y="1107817"/>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Composition</a:t>
            </a:r>
          </a:p>
        </p:txBody>
      </p:sp>
      <p:sp>
        <p:nvSpPr>
          <p:cNvPr id="19" name="TextBox 18">
            <a:extLst>
              <a:ext uri="{FF2B5EF4-FFF2-40B4-BE49-F238E27FC236}">
                <a16:creationId xmlns:a16="http://schemas.microsoft.com/office/drawing/2014/main" id="{E35A24D5-10AA-BB45-8D43-115D034FF865}"/>
              </a:ext>
            </a:extLst>
          </p:cNvPr>
          <p:cNvSpPr txBox="1"/>
          <p:nvPr/>
        </p:nvSpPr>
        <p:spPr>
          <a:xfrm>
            <a:off x="978062" y="1233535"/>
            <a:ext cx="1888177" cy="507831"/>
          </a:xfrm>
          <a:prstGeom prst="rect">
            <a:avLst/>
          </a:prstGeom>
          <a:noFill/>
          <a:ln>
            <a:solidFill>
              <a:schemeClr val="tx1"/>
            </a:solidFill>
          </a:ln>
        </p:spPr>
        <p:txBody>
          <a:bodyPr wrap="square" rtlCol="0">
            <a:spAutoFit/>
          </a:bodyPr>
          <a:lstStyle/>
          <a:p>
            <a:pPr algn="ctr"/>
            <a:r>
              <a:rPr lang="en-US" sz="1350" dirty="0"/>
              <a:t>We are using a ‘proxy’ to manage API calls</a:t>
            </a:r>
          </a:p>
        </p:txBody>
      </p:sp>
      <p:cxnSp>
        <p:nvCxnSpPr>
          <p:cNvPr id="92" name="Straight Arrow Connector 91">
            <a:extLst>
              <a:ext uri="{FF2B5EF4-FFF2-40B4-BE49-F238E27FC236}">
                <a16:creationId xmlns:a16="http://schemas.microsoft.com/office/drawing/2014/main" id="{76C53AAA-94FD-984E-8DA3-2EF3C1AC3F41}"/>
              </a:ext>
            </a:extLst>
          </p:cNvPr>
          <p:cNvCxnSpPr>
            <a:cxnSpLocks/>
          </p:cNvCxnSpPr>
          <p:nvPr/>
        </p:nvCxnSpPr>
        <p:spPr>
          <a:xfrm flipH="1">
            <a:off x="4321742" y="1357859"/>
            <a:ext cx="881088" cy="62561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05E23EB-24F7-5842-8C22-D63DFC8696F5}"/>
              </a:ext>
            </a:extLst>
          </p:cNvPr>
          <p:cNvSpPr txBox="1"/>
          <p:nvPr/>
        </p:nvSpPr>
        <p:spPr>
          <a:xfrm>
            <a:off x="6204309" y="1110344"/>
            <a:ext cx="1888177" cy="715581"/>
          </a:xfrm>
          <a:prstGeom prst="rect">
            <a:avLst/>
          </a:prstGeom>
          <a:noFill/>
          <a:ln>
            <a:solidFill>
              <a:schemeClr val="tx1"/>
            </a:solidFill>
          </a:ln>
        </p:spPr>
        <p:txBody>
          <a:bodyPr wrap="square" rtlCol="0">
            <a:spAutoFit/>
          </a:bodyPr>
          <a:lstStyle/>
          <a:p>
            <a:pPr algn="ctr"/>
            <a:r>
              <a:rPr lang="en-US" sz="1350" dirty="0"/>
              <a:t>The Proxy provides a Composite API that our client code uses</a:t>
            </a:r>
          </a:p>
        </p:txBody>
      </p:sp>
      <p:sp>
        <p:nvSpPr>
          <p:cNvPr id="26" name="TextBox 25">
            <a:extLst>
              <a:ext uri="{FF2B5EF4-FFF2-40B4-BE49-F238E27FC236}">
                <a16:creationId xmlns:a16="http://schemas.microsoft.com/office/drawing/2014/main" id="{8770A953-AA26-F247-AE7B-9B0F771411E2}"/>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8" name="Rectangle 27">
            <a:extLst>
              <a:ext uri="{FF2B5EF4-FFF2-40B4-BE49-F238E27FC236}">
                <a16:creationId xmlns:a16="http://schemas.microsoft.com/office/drawing/2014/main" id="{0DFB59C8-B14F-2E4F-9458-82FEB48894D4}"/>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054CD707-6DEE-0F4E-AEF2-3FAA41731058}"/>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31" name="TextBox 30">
            <a:extLst>
              <a:ext uri="{FF2B5EF4-FFF2-40B4-BE49-F238E27FC236}">
                <a16:creationId xmlns:a16="http://schemas.microsoft.com/office/drawing/2014/main" id="{A45FCF1F-7285-5E4D-B648-EADCB345C4BE}"/>
              </a:ext>
            </a:extLst>
          </p:cNvPr>
          <p:cNvSpPr txBox="1"/>
          <p:nvPr/>
        </p:nvSpPr>
        <p:spPr>
          <a:xfrm>
            <a:off x="5837478" y="1983473"/>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34" name="TextBox 33">
            <a:extLst>
              <a:ext uri="{FF2B5EF4-FFF2-40B4-BE49-F238E27FC236}">
                <a16:creationId xmlns:a16="http://schemas.microsoft.com/office/drawing/2014/main" id="{429EF013-2B4A-1542-9E64-95C89564BEAB}"/>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sp>
        <p:nvSpPr>
          <p:cNvPr id="35" name="TextBox 34">
            <a:extLst>
              <a:ext uri="{FF2B5EF4-FFF2-40B4-BE49-F238E27FC236}">
                <a16:creationId xmlns:a16="http://schemas.microsoft.com/office/drawing/2014/main" id="{1B9F450D-899E-3F4B-A086-774F5EB52327}"/>
              </a:ext>
            </a:extLst>
          </p:cNvPr>
          <p:cNvSpPr txBox="1"/>
          <p:nvPr/>
        </p:nvSpPr>
        <p:spPr>
          <a:xfrm>
            <a:off x="6340501" y="2857088"/>
            <a:ext cx="1888177" cy="923330"/>
          </a:xfrm>
          <a:prstGeom prst="rect">
            <a:avLst/>
          </a:prstGeom>
          <a:noFill/>
          <a:ln>
            <a:solidFill>
              <a:schemeClr val="tx1"/>
            </a:solidFill>
          </a:ln>
        </p:spPr>
        <p:txBody>
          <a:bodyPr wrap="square" rtlCol="0">
            <a:spAutoFit/>
          </a:bodyPr>
          <a:lstStyle/>
          <a:p>
            <a:pPr algn="ctr"/>
            <a:r>
              <a:rPr lang="en-US" sz="1350" dirty="0"/>
              <a:t>A BFF is just a Gateway that is tailored to one client, over being generic.</a:t>
            </a:r>
          </a:p>
        </p:txBody>
      </p:sp>
    </p:spTree>
    <p:extLst>
      <p:ext uri="{BB962C8B-B14F-4D97-AF65-F5344CB8AC3E}">
        <p14:creationId xmlns:p14="http://schemas.microsoft.com/office/powerpoint/2010/main" val="56943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35"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0044F5C-A2FF-5C4A-B4D8-2DC4869226EA}"/>
              </a:ext>
            </a:extLst>
          </p:cNvPr>
          <p:cNvCxnSpPr>
            <a:cxnSpLocks/>
            <a:stCxn id="30" idx="2"/>
            <a:endCxn id="15" idx="0"/>
          </p:cNvCxnSpPr>
          <p:nvPr/>
        </p:nvCxnSpPr>
        <p:spPr>
          <a:xfrm flipH="1">
            <a:off x="3745680" y="2226197"/>
            <a:ext cx="215540" cy="64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232CBE3-88DB-D947-B513-8692AFA8F0AD}"/>
              </a:ext>
            </a:extLst>
          </p:cNvPr>
          <p:cNvCxnSpPr>
            <a:cxnSpLocks/>
            <a:stCxn id="30" idx="2"/>
            <a:endCxn id="29" idx="0"/>
          </p:cNvCxnSpPr>
          <p:nvPr/>
        </p:nvCxnSpPr>
        <p:spPr>
          <a:xfrm>
            <a:off x="3961220" y="2226197"/>
            <a:ext cx="1246932" cy="63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E623832-1FEC-574F-B746-E236CFDC5BEB}"/>
              </a:ext>
            </a:extLst>
          </p:cNvPr>
          <p:cNvSpPr/>
          <p:nvPr/>
        </p:nvSpPr>
        <p:spPr>
          <a:xfrm>
            <a:off x="943286" y="5111924"/>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592711" y="5252381"/>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071008" y="272429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283908" y="28755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3641095" y="450169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323222"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4760291" y="1068070"/>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108</a:t>
            </a:fld>
            <a:endParaRPr lang="en-GB"/>
          </a:p>
        </p:txBody>
      </p:sp>
      <p:sp>
        <p:nvSpPr>
          <p:cNvPr id="27" name="Rectangle 26">
            <a:extLst>
              <a:ext uri="{FF2B5EF4-FFF2-40B4-BE49-F238E27FC236}">
                <a16:creationId xmlns:a16="http://schemas.microsoft.com/office/drawing/2014/main" id="{4BE0A56D-419B-BA42-B851-FF91EB0FEB6E}"/>
              </a:ext>
            </a:extLst>
          </p:cNvPr>
          <p:cNvSpPr/>
          <p:nvPr/>
        </p:nvSpPr>
        <p:spPr>
          <a:xfrm>
            <a:off x="4582784" y="2720949"/>
            <a:ext cx="1250735"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4746380" y="286292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4765234"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125852" y="450062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1" name="TextBox 50">
            <a:extLst>
              <a:ext uri="{FF2B5EF4-FFF2-40B4-BE49-F238E27FC236}">
                <a16:creationId xmlns:a16="http://schemas.microsoft.com/office/drawing/2014/main" id="{AE31AFA4-C107-CD48-8A57-B6FE1B9D656D}"/>
              </a:ext>
            </a:extLst>
          </p:cNvPr>
          <p:cNvSpPr txBox="1"/>
          <p:nvPr/>
        </p:nvSpPr>
        <p:spPr>
          <a:xfrm>
            <a:off x="3071007" y="1107817"/>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Composition</a:t>
            </a:r>
          </a:p>
        </p:txBody>
      </p:sp>
      <p:cxnSp>
        <p:nvCxnSpPr>
          <p:cNvPr id="92" name="Straight Arrow Connector 91">
            <a:extLst>
              <a:ext uri="{FF2B5EF4-FFF2-40B4-BE49-F238E27FC236}">
                <a16:creationId xmlns:a16="http://schemas.microsoft.com/office/drawing/2014/main" id="{76C53AAA-94FD-984E-8DA3-2EF3C1AC3F41}"/>
              </a:ext>
            </a:extLst>
          </p:cNvPr>
          <p:cNvCxnSpPr>
            <a:cxnSpLocks/>
          </p:cNvCxnSpPr>
          <p:nvPr/>
        </p:nvCxnSpPr>
        <p:spPr>
          <a:xfrm flipH="1">
            <a:off x="4321742" y="1357859"/>
            <a:ext cx="881088" cy="62561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770A953-AA26-F247-AE7B-9B0F771411E2}"/>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8" name="Rectangle 27">
            <a:extLst>
              <a:ext uri="{FF2B5EF4-FFF2-40B4-BE49-F238E27FC236}">
                <a16:creationId xmlns:a16="http://schemas.microsoft.com/office/drawing/2014/main" id="{0DFB59C8-B14F-2E4F-9458-82FEB48894D4}"/>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054CD707-6DEE-0F4E-AEF2-3FAA41731058}"/>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31" name="TextBox 30">
            <a:extLst>
              <a:ext uri="{FF2B5EF4-FFF2-40B4-BE49-F238E27FC236}">
                <a16:creationId xmlns:a16="http://schemas.microsoft.com/office/drawing/2014/main" id="{A45FCF1F-7285-5E4D-B648-EADCB345C4BE}"/>
              </a:ext>
            </a:extLst>
          </p:cNvPr>
          <p:cNvSpPr txBox="1"/>
          <p:nvPr/>
        </p:nvSpPr>
        <p:spPr>
          <a:xfrm>
            <a:off x="5837478" y="1983473"/>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34" name="TextBox 33">
            <a:extLst>
              <a:ext uri="{FF2B5EF4-FFF2-40B4-BE49-F238E27FC236}">
                <a16:creationId xmlns:a16="http://schemas.microsoft.com/office/drawing/2014/main" id="{429EF013-2B4A-1542-9E64-95C89564BEAB}"/>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sp>
        <p:nvSpPr>
          <p:cNvPr id="36" name="TextBox 35">
            <a:extLst>
              <a:ext uri="{FF2B5EF4-FFF2-40B4-BE49-F238E27FC236}">
                <a16:creationId xmlns:a16="http://schemas.microsoft.com/office/drawing/2014/main" id="{8CDAB59B-4C0B-1C43-A6D5-9977FF70B416}"/>
              </a:ext>
            </a:extLst>
          </p:cNvPr>
          <p:cNvSpPr txBox="1"/>
          <p:nvPr/>
        </p:nvSpPr>
        <p:spPr>
          <a:xfrm>
            <a:off x="1103601" y="2662934"/>
            <a:ext cx="1888177" cy="715581"/>
          </a:xfrm>
          <a:prstGeom prst="rect">
            <a:avLst/>
          </a:prstGeom>
          <a:noFill/>
          <a:ln>
            <a:solidFill>
              <a:schemeClr val="tx1"/>
            </a:solidFill>
          </a:ln>
        </p:spPr>
        <p:txBody>
          <a:bodyPr wrap="square" rtlCol="0">
            <a:spAutoFit/>
          </a:bodyPr>
          <a:lstStyle/>
          <a:p>
            <a:pPr algn="ctr"/>
            <a:r>
              <a:rPr lang="en-US" sz="1350" dirty="0"/>
              <a:t>Proxy can own retry/circuit breaker/rate limiting</a:t>
            </a:r>
          </a:p>
        </p:txBody>
      </p:sp>
      <p:sp>
        <p:nvSpPr>
          <p:cNvPr id="37" name="TextBox 36">
            <a:extLst>
              <a:ext uri="{FF2B5EF4-FFF2-40B4-BE49-F238E27FC236}">
                <a16:creationId xmlns:a16="http://schemas.microsoft.com/office/drawing/2014/main" id="{FF9191B6-576B-9342-B85B-38820F8D9164}"/>
              </a:ext>
            </a:extLst>
          </p:cNvPr>
          <p:cNvSpPr txBox="1"/>
          <p:nvPr/>
        </p:nvSpPr>
        <p:spPr>
          <a:xfrm>
            <a:off x="1083035" y="3512589"/>
            <a:ext cx="1888177" cy="715581"/>
          </a:xfrm>
          <a:prstGeom prst="rect">
            <a:avLst/>
          </a:prstGeom>
          <a:noFill/>
          <a:ln>
            <a:solidFill>
              <a:schemeClr val="tx1"/>
            </a:solidFill>
          </a:ln>
        </p:spPr>
        <p:txBody>
          <a:bodyPr wrap="square" rtlCol="0">
            <a:spAutoFit/>
          </a:bodyPr>
          <a:lstStyle/>
          <a:p>
            <a:pPr algn="ctr"/>
            <a:r>
              <a:rPr lang="en-US" sz="1350" dirty="0"/>
              <a:t>May load balance over a group of instances for availability</a:t>
            </a:r>
          </a:p>
        </p:txBody>
      </p:sp>
      <p:sp>
        <p:nvSpPr>
          <p:cNvPr id="38" name="TextBox 37">
            <a:extLst>
              <a:ext uri="{FF2B5EF4-FFF2-40B4-BE49-F238E27FC236}">
                <a16:creationId xmlns:a16="http://schemas.microsoft.com/office/drawing/2014/main" id="{6FF1D811-B7B5-B041-B9F2-65862CCBFB9D}"/>
              </a:ext>
            </a:extLst>
          </p:cNvPr>
          <p:cNvSpPr txBox="1"/>
          <p:nvPr/>
        </p:nvSpPr>
        <p:spPr>
          <a:xfrm>
            <a:off x="6299250" y="2762565"/>
            <a:ext cx="1888177" cy="1338828"/>
          </a:xfrm>
          <a:prstGeom prst="rect">
            <a:avLst/>
          </a:prstGeom>
          <a:noFill/>
          <a:ln>
            <a:solidFill>
              <a:schemeClr val="tx1"/>
            </a:solidFill>
          </a:ln>
        </p:spPr>
        <p:txBody>
          <a:bodyPr wrap="square" rtlCol="0">
            <a:spAutoFit/>
          </a:bodyPr>
          <a:lstStyle/>
          <a:p>
            <a:pPr algn="ctr"/>
            <a:r>
              <a:rPr lang="en-US" sz="1350" dirty="0"/>
              <a:t>On the server, it may provide cross-cutting concerns:</a:t>
            </a:r>
          </a:p>
          <a:p>
            <a:pPr algn="ctr"/>
            <a:r>
              <a:rPr lang="en-US" sz="1350" dirty="0"/>
              <a:t>TLS termination</a:t>
            </a:r>
          </a:p>
          <a:p>
            <a:pPr algn="ctr"/>
            <a:r>
              <a:rPr lang="en-US" sz="1350" dirty="0"/>
              <a:t>Authentication</a:t>
            </a:r>
          </a:p>
          <a:p>
            <a:pPr algn="ctr"/>
            <a:r>
              <a:rPr lang="en-US" sz="1350" dirty="0"/>
              <a:t>…</a:t>
            </a:r>
          </a:p>
        </p:txBody>
      </p:sp>
    </p:spTree>
    <p:extLst>
      <p:ext uri="{BB962C8B-B14F-4D97-AF65-F5344CB8AC3E}">
        <p14:creationId xmlns:p14="http://schemas.microsoft.com/office/powerpoint/2010/main" val="257652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Frameworks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109</a:t>
            </a:fld>
            <a:endParaRPr lang="en-US"/>
          </a:p>
        </p:txBody>
      </p:sp>
    </p:spTree>
    <p:extLst>
      <p:ext uri="{BB962C8B-B14F-4D97-AF65-F5344CB8AC3E}">
        <p14:creationId xmlns:p14="http://schemas.microsoft.com/office/powerpoint/2010/main" val="1887147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3EF23C-9280-7E41-9C56-57A7623081A6}"/>
              </a:ext>
            </a:extLst>
          </p:cNvPr>
          <p:cNvSpPr txBox="1"/>
          <p:nvPr/>
        </p:nvSpPr>
        <p:spPr>
          <a:xfrm>
            <a:off x="3419100" y="4792318"/>
            <a:ext cx="2403355" cy="553998"/>
          </a:xfrm>
          <a:prstGeom prst="rect">
            <a:avLst/>
          </a:prstGeom>
          <a:noFill/>
        </p:spPr>
        <p:txBody>
          <a:bodyPr wrap="square" rtlCol="0">
            <a:spAutoFit/>
          </a:bodyPr>
          <a:lstStyle/>
          <a:p>
            <a:r>
              <a:rPr lang="en-US" sz="3000" dirty="0"/>
              <a:t>Choreography</a:t>
            </a:r>
          </a:p>
        </p:txBody>
      </p:sp>
      <p:pic>
        <p:nvPicPr>
          <p:cNvPr id="6146" name="Picture 2" descr="See the source image">
            <a:extLst>
              <a:ext uri="{FF2B5EF4-FFF2-40B4-BE49-F238E27FC236}">
                <a16:creationId xmlns:a16="http://schemas.microsoft.com/office/drawing/2014/main" id="{5CCBD4CC-C938-9B44-917D-1DBF2C423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101" y="2662833"/>
            <a:ext cx="2305799" cy="1532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0136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 .NET Frameworks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110</a:t>
            </a:fld>
            <a:endParaRPr lang="en-US"/>
          </a:p>
        </p:txBody>
      </p:sp>
    </p:spTree>
    <p:extLst>
      <p:ext uri="{BB962C8B-B14F-4D97-AF65-F5344CB8AC3E}">
        <p14:creationId xmlns:p14="http://schemas.microsoft.com/office/powerpoint/2010/main" val="13022339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111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919" y="1715645"/>
            <a:ext cx="7016663" cy="3552307"/>
          </a:xfrm>
          <a:prstGeom prst="rect">
            <a:avLst/>
          </a:prstGeom>
        </p:spPr>
      </p:pic>
    </p:spTree>
    <p:extLst>
      <p:ext uri="{BB962C8B-B14F-4D97-AF65-F5344CB8AC3E}">
        <p14:creationId xmlns:p14="http://schemas.microsoft.com/office/powerpoint/2010/main" val="3917472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112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3600" y="2159000"/>
            <a:ext cx="2336800" cy="2540000"/>
          </a:xfrm>
          <a:prstGeom prst="rect">
            <a:avLst/>
          </a:prstGeom>
        </p:spPr>
      </p:pic>
    </p:spTree>
    <p:extLst>
      <p:ext uri="{BB962C8B-B14F-4D97-AF65-F5344CB8AC3E}">
        <p14:creationId xmlns:p14="http://schemas.microsoft.com/office/powerpoint/2010/main" val="16913777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113</a:t>
            </a:fld>
            <a:endParaRPr lang="en-US"/>
          </a:p>
        </p:txBody>
      </p:sp>
      <p:pic>
        <p:nvPicPr>
          <p:cNvPr id="3074" name="Picture 2" descr="mage result for nservicebu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958" y="1678487"/>
            <a:ext cx="840105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3505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114</a:t>
            </a:fld>
            <a:endParaRPr lang="en-US"/>
          </a:p>
        </p:txBody>
      </p:sp>
      <p:pic>
        <p:nvPicPr>
          <p:cNvPr id="4" name="Picture 3">
            <a:extLst>
              <a:ext uri="{FF2B5EF4-FFF2-40B4-BE49-F238E27FC236}">
                <a16:creationId xmlns:a16="http://schemas.microsoft.com/office/drawing/2014/main" id="{6A5C13EC-0222-6944-8724-1B8F591270FE}"/>
              </a:ext>
            </a:extLst>
          </p:cNvPr>
          <p:cNvPicPr>
            <a:picLocks noChangeAspect="1"/>
          </p:cNvPicPr>
          <p:nvPr/>
        </p:nvPicPr>
        <p:blipFill>
          <a:blip r:embed="rId2"/>
          <a:stretch>
            <a:fillRect/>
          </a:stretch>
        </p:blipFill>
        <p:spPr>
          <a:xfrm>
            <a:off x="95250" y="609600"/>
            <a:ext cx="8953500" cy="5638800"/>
          </a:xfrm>
          <a:prstGeom prst="rect">
            <a:avLst/>
          </a:prstGeom>
        </p:spPr>
      </p:pic>
    </p:spTree>
    <p:extLst>
      <p:ext uri="{BB962C8B-B14F-4D97-AF65-F5344CB8AC3E}">
        <p14:creationId xmlns:p14="http://schemas.microsoft.com/office/powerpoint/2010/main" val="4236595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5.2 Python Frameworks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115</a:t>
            </a:fld>
            <a:endParaRPr lang="en-US"/>
          </a:p>
        </p:txBody>
      </p:sp>
    </p:spTree>
    <p:extLst>
      <p:ext uri="{BB962C8B-B14F-4D97-AF65-F5344CB8AC3E}">
        <p14:creationId xmlns:p14="http://schemas.microsoft.com/office/powerpoint/2010/main" val="11466608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984" y="1788090"/>
            <a:ext cx="7663002" cy="3059482"/>
          </a:xfrm>
          <a:prstGeom prst="rect">
            <a:avLst/>
          </a:prstGeom>
        </p:spPr>
      </p:pic>
    </p:spTree>
    <p:extLst>
      <p:ext uri="{BB962C8B-B14F-4D97-AF65-F5344CB8AC3E}">
        <p14:creationId xmlns:p14="http://schemas.microsoft.com/office/powerpoint/2010/main" val="3162357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117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034" y="1510779"/>
            <a:ext cx="7853819" cy="3835836"/>
          </a:xfrm>
          <a:prstGeom prst="rect">
            <a:avLst/>
          </a:prstGeom>
        </p:spPr>
      </p:pic>
    </p:spTree>
    <p:extLst>
      <p:ext uri="{BB962C8B-B14F-4D97-AF65-F5344CB8AC3E}">
        <p14:creationId xmlns:p14="http://schemas.microsoft.com/office/powerpoint/2010/main" val="16735289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118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919" y="1715645"/>
            <a:ext cx="7016663" cy="3552307"/>
          </a:xfrm>
          <a:prstGeom prst="rect">
            <a:avLst/>
          </a:prstGeom>
        </p:spPr>
      </p:pic>
    </p:spTree>
    <p:extLst>
      <p:ext uri="{BB962C8B-B14F-4D97-AF65-F5344CB8AC3E}">
        <p14:creationId xmlns:p14="http://schemas.microsoft.com/office/powerpoint/2010/main" val="14324506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5.3 </a:t>
            </a:r>
            <a:r>
              <a:rPr lang="en-US" dirty="0" err="1"/>
              <a:t>JavaSCRIPT</a:t>
            </a:r>
            <a:r>
              <a:rPr lang="en-US" dirty="0"/>
              <a:t> Frameworks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119</a:t>
            </a:fld>
            <a:endParaRPr lang="en-US"/>
          </a:p>
        </p:txBody>
      </p:sp>
    </p:spTree>
    <p:extLst>
      <p:ext uri="{BB962C8B-B14F-4D97-AF65-F5344CB8AC3E}">
        <p14:creationId xmlns:p14="http://schemas.microsoft.com/office/powerpoint/2010/main" val="1161504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D072A3BC-BF62-8D46-9BA4-C8348A1E8894}"/>
              </a:ext>
            </a:extLst>
          </p:cNvPr>
          <p:cNvCxnSpPr>
            <a:cxnSpLocks/>
          </p:cNvCxnSpPr>
          <p:nvPr/>
        </p:nvCxnSpPr>
        <p:spPr>
          <a:xfrm flipH="1">
            <a:off x="1986819" y="3866641"/>
            <a:ext cx="14914" cy="10424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B43F311-CA2A-B945-B6AB-31B96E31E123}"/>
              </a:ext>
            </a:extLst>
          </p:cNvPr>
          <p:cNvSpPr/>
          <p:nvPr/>
        </p:nvSpPr>
        <p:spPr>
          <a:xfrm>
            <a:off x="3796192"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 name="Rectangle 3">
            <a:extLst>
              <a:ext uri="{FF2B5EF4-FFF2-40B4-BE49-F238E27FC236}">
                <a16:creationId xmlns:a16="http://schemas.microsoft.com/office/drawing/2014/main" id="{235F5992-4597-8A4D-8DF9-25CF58E65BAB}"/>
              </a:ext>
            </a:extLst>
          </p:cNvPr>
          <p:cNvSpPr/>
          <p:nvPr/>
        </p:nvSpPr>
        <p:spPr>
          <a:xfrm>
            <a:off x="6491453" y="2010005"/>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E4AD1C35-2148-1941-99E5-A61298C64272}"/>
              </a:ext>
            </a:extLst>
          </p:cNvPr>
          <p:cNvSpPr txBox="1"/>
          <p:nvPr/>
        </p:nvSpPr>
        <p:spPr>
          <a:xfrm>
            <a:off x="3905634"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424E07E1-237D-4347-9542-E6AEA3F0E196}"/>
              </a:ext>
            </a:extLst>
          </p:cNvPr>
          <p:cNvSpPr txBox="1"/>
          <p:nvPr/>
        </p:nvSpPr>
        <p:spPr>
          <a:xfrm>
            <a:off x="6673464" y="212976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Flowchart: Magnetic Disk 12">
            <a:extLst>
              <a:ext uri="{FF2B5EF4-FFF2-40B4-BE49-F238E27FC236}">
                <a16:creationId xmlns:a16="http://schemas.microsoft.com/office/drawing/2014/main" id="{E7129F00-C26C-B34C-BD44-06A27531AF3F}"/>
              </a:ext>
            </a:extLst>
          </p:cNvPr>
          <p:cNvSpPr/>
          <p:nvPr/>
        </p:nvSpPr>
        <p:spPr>
          <a:xfrm>
            <a:off x="6729918" y="332727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8" name="Flowchart: Magnetic Disk 12">
            <a:extLst>
              <a:ext uri="{FF2B5EF4-FFF2-40B4-BE49-F238E27FC236}">
                <a16:creationId xmlns:a16="http://schemas.microsoft.com/office/drawing/2014/main" id="{9898D02E-E5BE-E64B-AFF8-C5D1152FC819}"/>
              </a:ext>
            </a:extLst>
          </p:cNvPr>
          <p:cNvSpPr/>
          <p:nvPr/>
        </p:nvSpPr>
        <p:spPr>
          <a:xfrm>
            <a:off x="3940318" y="3344231"/>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21" name="Rectangle 20">
            <a:extLst>
              <a:ext uri="{FF2B5EF4-FFF2-40B4-BE49-F238E27FC236}">
                <a16:creationId xmlns:a16="http://schemas.microsoft.com/office/drawing/2014/main" id="{7E896B23-EB50-0A48-B530-6A7CF06B553A}"/>
              </a:ext>
            </a:extLst>
          </p:cNvPr>
          <p:cNvSpPr/>
          <p:nvPr/>
        </p:nvSpPr>
        <p:spPr>
          <a:xfrm>
            <a:off x="1455878"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sp>
        <p:nvSpPr>
          <p:cNvPr id="22" name="TextBox 21">
            <a:extLst>
              <a:ext uri="{FF2B5EF4-FFF2-40B4-BE49-F238E27FC236}">
                <a16:creationId xmlns:a16="http://schemas.microsoft.com/office/drawing/2014/main" id="{B589B109-58BD-744D-BD5B-7370DBA9541C}"/>
              </a:ext>
            </a:extLst>
          </p:cNvPr>
          <p:cNvSpPr txBox="1"/>
          <p:nvPr/>
        </p:nvSpPr>
        <p:spPr>
          <a:xfrm>
            <a:off x="1565320"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Flowchart: Magnetic Disk 12">
            <a:extLst>
              <a:ext uri="{FF2B5EF4-FFF2-40B4-BE49-F238E27FC236}">
                <a16:creationId xmlns:a16="http://schemas.microsoft.com/office/drawing/2014/main" id="{07E5F7D2-6994-2C49-8D7B-EB819523B530}"/>
              </a:ext>
            </a:extLst>
          </p:cNvPr>
          <p:cNvSpPr/>
          <p:nvPr/>
        </p:nvSpPr>
        <p:spPr>
          <a:xfrm>
            <a:off x="1633351" y="3370156"/>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Bookings Db</a:t>
            </a:r>
          </a:p>
        </p:txBody>
      </p:sp>
      <p:sp>
        <p:nvSpPr>
          <p:cNvPr id="24" name="Rectangle 23">
            <a:extLst>
              <a:ext uri="{FF2B5EF4-FFF2-40B4-BE49-F238E27FC236}">
                <a16:creationId xmlns:a16="http://schemas.microsoft.com/office/drawing/2014/main" id="{E4C93194-D55D-5243-BCB2-308D94D3D6E6}"/>
              </a:ext>
            </a:extLst>
          </p:cNvPr>
          <p:cNvSpPr/>
          <p:nvPr/>
        </p:nvSpPr>
        <p:spPr>
          <a:xfrm>
            <a:off x="1333630" y="4880952"/>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4EEAC959-5E17-C047-A6FE-6A42B7718AD1}"/>
              </a:ext>
            </a:extLst>
          </p:cNvPr>
          <p:cNvSpPr txBox="1"/>
          <p:nvPr/>
        </p:nvSpPr>
        <p:spPr>
          <a:xfrm>
            <a:off x="4003603" y="5060860"/>
            <a:ext cx="649152" cy="300082"/>
          </a:xfrm>
          <a:prstGeom prst="rect">
            <a:avLst/>
          </a:prstGeom>
          <a:noFill/>
        </p:spPr>
        <p:txBody>
          <a:bodyPr wrap="none" rtlCol="0">
            <a:spAutoFit/>
          </a:bodyPr>
          <a:lstStyle/>
          <a:p>
            <a:r>
              <a:rPr lang="en-US" sz="1350" dirty="0"/>
              <a:t>Broker</a:t>
            </a:r>
          </a:p>
        </p:txBody>
      </p:sp>
      <p:cxnSp>
        <p:nvCxnSpPr>
          <p:cNvPr id="28" name="Straight Arrow Connector 27">
            <a:extLst>
              <a:ext uri="{FF2B5EF4-FFF2-40B4-BE49-F238E27FC236}">
                <a16:creationId xmlns:a16="http://schemas.microsoft.com/office/drawing/2014/main" id="{4CFE7DF6-71F8-5340-8715-B9C75F1240C7}"/>
              </a:ext>
            </a:extLst>
          </p:cNvPr>
          <p:cNvCxnSpPr>
            <a:cxnSpLocks/>
          </p:cNvCxnSpPr>
          <p:nvPr/>
        </p:nvCxnSpPr>
        <p:spPr>
          <a:xfrm flipV="1">
            <a:off x="4441353" y="3796912"/>
            <a:ext cx="0" cy="10491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Can 25">
            <a:extLst>
              <a:ext uri="{FF2B5EF4-FFF2-40B4-BE49-F238E27FC236}">
                <a16:creationId xmlns:a16="http://schemas.microsoft.com/office/drawing/2014/main" id="{EBBB9381-745A-8D46-A3B9-150954A4DED9}"/>
              </a:ext>
            </a:extLst>
          </p:cNvPr>
          <p:cNvSpPr/>
          <p:nvPr/>
        </p:nvSpPr>
        <p:spPr>
          <a:xfrm>
            <a:off x="4348387" y="4026966"/>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Straight Arrow Connector 30">
            <a:extLst>
              <a:ext uri="{FF2B5EF4-FFF2-40B4-BE49-F238E27FC236}">
                <a16:creationId xmlns:a16="http://schemas.microsoft.com/office/drawing/2014/main" id="{B1F252CE-3096-A04E-B521-2788D2B25812}"/>
              </a:ext>
            </a:extLst>
          </p:cNvPr>
          <p:cNvCxnSpPr>
            <a:cxnSpLocks/>
          </p:cNvCxnSpPr>
          <p:nvPr/>
        </p:nvCxnSpPr>
        <p:spPr>
          <a:xfrm flipV="1">
            <a:off x="7127069" y="3859958"/>
            <a:ext cx="0" cy="10491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Can 26">
            <a:extLst>
              <a:ext uri="{FF2B5EF4-FFF2-40B4-BE49-F238E27FC236}">
                <a16:creationId xmlns:a16="http://schemas.microsoft.com/office/drawing/2014/main" id="{B465D899-94F8-5244-A21A-C09411615875}"/>
              </a:ext>
            </a:extLst>
          </p:cNvPr>
          <p:cNvSpPr/>
          <p:nvPr/>
        </p:nvSpPr>
        <p:spPr>
          <a:xfrm>
            <a:off x="7045375" y="405184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EF71D91A-75EE-3D42-B399-936FFD7A6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95663" y="4498705"/>
            <a:ext cx="601550" cy="601550"/>
          </a:xfrm>
          <a:prstGeom prst="rect">
            <a:avLst/>
          </a:prstGeom>
        </p:spPr>
      </p:pic>
      <p:pic>
        <p:nvPicPr>
          <p:cNvPr id="33" name="Graphic 32" descr="Open envelope">
            <a:extLst>
              <a:ext uri="{FF2B5EF4-FFF2-40B4-BE49-F238E27FC236}">
                <a16:creationId xmlns:a16="http://schemas.microsoft.com/office/drawing/2014/main" id="{C08C35DE-31B0-154C-8C9F-549D91D244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85627" y="4580477"/>
            <a:ext cx="530244" cy="480383"/>
          </a:xfrm>
          <a:prstGeom prst="rect">
            <a:avLst/>
          </a:prstGeom>
        </p:spPr>
      </p:pic>
      <p:sp>
        <p:nvSpPr>
          <p:cNvPr id="34" name="TextBox 33">
            <a:extLst>
              <a:ext uri="{FF2B5EF4-FFF2-40B4-BE49-F238E27FC236}">
                <a16:creationId xmlns:a16="http://schemas.microsoft.com/office/drawing/2014/main" id="{F20C0F55-011B-8042-916F-744EDD57FF04}"/>
              </a:ext>
            </a:extLst>
          </p:cNvPr>
          <p:cNvSpPr txBox="1"/>
          <p:nvPr/>
        </p:nvSpPr>
        <p:spPr>
          <a:xfrm>
            <a:off x="2645311" y="3841127"/>
            <a:ext cx="997452" cy="1338828"/>
          </a:xfrm>
          <a:prstGeom prst="rect">
            <a:avLst/>
          </a:prstGeom>
          <a:noFill/>
        </p:spPr>
        <p:txBody>
          <a:bodyPr wrap="square" rtlCol="0">
            <a:spAutoFit/>
          </a:bodyPr>
          <a:lstStyle/>
          <a:p>
            <a:pPr algn="ctr"/>
            <a:r>
              <a:rPr lang="en-US" sz="1350" dirty="0"/>
              <a:t>We send the booking message to Account to enrich it.</a:t>
            </a:r>
          </a:p>
        </p:txBody>
      </p:sp>
      <p:sp>
        <p:nvSpPr>
          <p:cNvPr id="54" name="TextBox 53">
            <a:extLst>
              <a:ext uri="{FF2B5EF4-FFF2-40B4-BE49-F238E27FC236}">
                <a16:creationId xmlns:a16="http://schemas.microsoft.com/office/drawing/2014/main" id="{9F86A86E-E81E-6E44-8CB1-D1D2E88C001A}"/>
              </a:ext>
            </a:extLst>
          </p:cNvPr>
          <p:cNvSpPr txBox="1"/>
          <p:nvPr/>
        </p:nvSpPr>
        <p:spPr>
          <a:xfrm>
            <a:off x="5399378" y="3012772"/>
            <a:ext cx="997452" cy="1546577"/>
          </a:xfrm>
          <a:prstGeom prst="rect">
            <a:avLst/>
          </a:prstGeom>
          <a:noFill/>
        </p:spPr>
        <p:txBody>
          <a:bodyPr wrap="square" rtlCol="0">
            <a:spAutoFit/>
          </a:bodyPr>
          <a:lstStyle/>
          <a:p>
            <a:pPr algn="ctr"/>
            <a:r>
              <a:rPr lang="en-US" sz="1350" dirty="0"/>
              <a:t>Credit Card Payments can use the enriched information to process</a:t>
            </a:r>
          </a:p>
        </p:txBody>
      </p:sp>
      <p:sp>
        <p:nvSpPr>
          <p:cNvPr id="55" name="TextBox 54">
            <a:extLst>
              <a:ext uri="{FF2B5EF4-FFF2-40B4-BE49-F238E27FC236}">
                <a16:creationId xmlns:a16="http://schemas.microsoft.com/office/drawing/2014/main" id="{9DE6A418-B99B-384E-A55F-2CEDB08F379E}"/>
              </a:ext>
            </a:extLst>
          </p:cNvPr>
          <p:cNvSpPr txBox="1"/>
          <p:nvPr/>
        </p:nvSpPr>
        <p:spPr>
          <a:xfrm>
            <a:off x="1986819" y="1334189"/>
            <a:ext cx="4974336" cy="415498"/>
          </a:xfrm>
          <a:prstGeom prst="rect">
            <a:avLst/>
          </a:prstGeom>
          <a:noFill/>
        </p:spPr>
        <p:txBody>
          <a:bodyPr wrap="square" rtlCol="0">
            <a:spAutoFit/>
          </a:bodyPr>
          <a:lstStyle/>
          <a:p>
            <a:pPr algn="ctr"/>
            <a:r>
              <a:rPr lang="en-US" sz="2100" dirty="0"/>
              <a:t>Choreography</a:t>
            </a:r>
          </a:p>
        </p:txBody>
      </p:sp>
      <p:sp>
        <p:nvSpPr>
          <p:cNvPr id="2" name="Slide Number Placeholder 1">
            <a:extLst>
              <a:ext uri="{FF2B5EF4-FFF2-40B4-BE49-F238E27FC236}">
                <a16:creationId xmlns:a16="http://schemas.microsoft.com/office/drawing/2014/main" id="{61AE330A-D86B-5043-B3B4-E0DE542663E0}"/>
              </a:ext>
            </a:extLst>
          </p:cNvPr>
          <p:cNvSpPr>
            <a:spLocks noGrp="1"/>
          </p:cNvSpPr>
          <p:nvPr>
            <p:ph type="sldNum" sz="quarter" idx="12"/>
          </p:nvPr>
        </p:nvSpPr>
        <p:spPr/>
        <p:txBody>
          <a:bodyPr/>
          <a:lstStyle/>
          <a:p>
            <a:fld id="{AA792DF1-A555-43FA-AD2F-E7EC51E120F1}" type="slidenum">
              <a:rPr lang="en-GB" smtClean="0"/>
              <a:t>12</a:t>
            </a:fld>
            <a:endParaRPr lang="en-GB"/>
          </a:p>
        </p:txBody>
      </p:sp>
      <p:sp>
        <p:nvSpPr>
          <p:cNvPr id="29" name="Can 28">
            <a:extLst>
              <a:ext uri="{FF2B5EF4-FFF2-40B4-BE49-F238E27FC236}">
                <a16:creationId xmlns:a16="http://schemas.microsoft.com/office/drawing/2014/main" id="{C7701173-53EC-8A4B-8F0B-7A44BA18FDE5}"/>
              </a:ext>
            </a:extLst>
          </p:cNvPr>
          <p:cNvSpPr/>
          <p:nvPr/>
        </p:nvSpPr>
        <p:spPr>
          <a:xfrm>
            <a:off x="1883857" y="3971119"/>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a:extLst>
              <a:ext uri="{FF2B5EF4-FFF2-40B4-BE49-F238E27FC236}">
                <a16:creationId xmlns:a16="http://schemas.microsoft.com/office/drawing/2014/main" id="{7D215ECC-DB94-7248-87CE-8D3DAFD200A2}"/>
              </a:ext>
            </a:extLst>
          </p:cNvPr>
          <p:cNvSpPr txBox="1"/>
          <p:nvPr/>
        </p:nvSpPr>
        <p:spPr>
          <a:xfrm>
            <a:off x="143068" y="1093002"/>
            <a:ext cx="2039777" cy="415498"/>
          </a:xfrm>
          <a:prstGeom prst="rect">
            <a:avLst/>
          </a:prstGeom>
          <a:noFill/>
          <a:ln>
            <a:solidFill>
              <a:schemeClr val="accent1"/>
            </a:solidFill>
          </a:ln>
        </p:spPr>
        <p:txBody>
          <a:bodyPr wrap="square" rtlCol="0">
            <a:spAutoFit/>
          </a:bodyPr>
          <a:lstStyle/>
          <a:p>
            <a:pPr algn="ctr"/>
            <a:r>
              <a:rPr lang="en-US" sz="2100" dirty="0"/>
              <a:t>Event-Oriented</a:t>
            </a:r>
          </a:p>
        </p:txBody>
      </p:sp>
      <p:cxnSp>
        <p:nvCxnSpPr>
          <p:cNvPr id="36" name="Straight Arrow Connector 35">
            <a:extLst>
              <a:ext uri="{FF2B5EF4-FFF2-40B4-BE49-F238E27FC236}">
                <a16:creationId xmlns:a16="http://schemas.microsoft.com/office/drawing/2014/main" id="{AF9EBAAF-537F-CF44-B466-BF9214672AA1}"/>
              </a:ext>
            </a:extLst>
          </p:cNvPr>
          <p:cNvCxnSpPr>
            <a:cxnSpLocks/>
          </p:cNvCxnSpPr>
          <p:nvPr/>
        </p:nvCxnSpPr>
        <p:spPr>
          <a:xfrm>
            <a:off x="1254843" y="1945292"/>
            <a:ext cx="582887" cy="4014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2CBCB3D-2ACB-6648-A63D-3EB4575974BB}"/>
              </a:ext>
            </a:extLst>
          </p:cNvPr>
          <p:cNvSpPr txBox="1"/>
          <p:nvPr/>
        </p:nvSpPr>
        <p:spPr>
          <a:xfrm>
            <a:off x="1078937" y="1599354"/>
            <a:ext cx="1618290" cy="507831"/>
          </a:xfrm>
          <a:prstGeom prst="rect">
            <a:avLst/>
          </a:prstGeom>
          <a:noFill/>
        </p:spPr>
        <p:txBody>
          <a:bodyPr wrap="square" rtlCol="0">
            <a:spAutoFit/>
          </a:bodyPr>
          <a:lstStyle/>
          <a:p>
            <a:r>
              <a:rPr lang="en-US" sz="1350" dirty="0"/>
              <a:t>{POST: New Booking}</a:t>
            </a:r>
          </a:p>
        </p:txBody>
      </p:sp>
    </p:spTree>
    <p:extLst>
      <p:ext uri="{BB962C8B-B14F-4D97-AF65-F5344CB8AC3E}">
        <p14:creationId xmlns:p14="http://schemas.microsoft.com/office/powerpoint/2010/main" val="278389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0 0 L 0.067 0.04 C 0.081 0.049 0.102 0.054 0.124 0.054 C 0.149 0.054 0.169 0.049 0.183 0.04 L 0.25 0 E" pathEditMode="relative" ptsTypes="">
                                      <p:cBhvr>
                                        <p:cTn id="12" dur="2000" fill="hold"/>
                                        <p:tgtEl>
                                          <p:spTgt spid="32"/>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7" presetClass="path" presetSubtype="0" accel="50000" decel="50000" fill="hold" nodeType="clickEffect">
                                  <p:stCondLst>
                                    <p:cond delay="0"/>
                                  </p:stCondLst>
                                  <p:childTnLst>
                                    <p:animMotion origin="layout" path="M 0 0 L 0.067 0.04 C 0.081 0.049 0.102 0.054 0.124 0.054 C 0.149 0.054 0.169 0.049 0.183 0.04 L 0.25 0 E" pathEditMode="relative" ptsTypes="">
                                      <p:cBhvr>
                                        <p:cTn id="24" dur="2000" fill="hold"/>
                                        <p:tgtEl>
                                          <p:spTgt spid="33"/>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4" grpId="0"/>
      <p:bldP spid="3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120</a:t>
            </a:fld>
            <a:endParaRPr lang="en-US"/>
          </a:p>
        </p:txBody>
      </p:sp>
      <p:pic>
        <p:nvPicPr>
          <p:cNvPr id="5" name="Picture 4">
            <a:extLst>
              <a:ext uri="{FF2B5EF4-FFF2-40B4-BE49-F238E27FC236}">
                <a16:creationId xmlns:a16="http://schemas.microsoft.com/office/drawing/2014/main" id="{184F01C8-9A48-F34C-BC04-81B9BA9A3137}"/>
              </a:ext>
            </a:extLst>
          </p:cNvPr>
          <p:cNvPicPr>
            <a:picLocks noChangeAspect="1"/>
          </p:cNvPicPr>
          <p:nvPr/>
        </p:nvPicPr>
        <p:blipFill>
          <a:blip r:embed="rId2"/>
          <a:stretch>
            <a:fillRect/>
          </a:stretch>
        </p:blipFill>
        <p:spPr>
          <a:xfrm>
            <a:off x="101600" y="590550"/>
            <a:ext cx="8940800" cy="5676900"/>
          </a:xfrm>
          <a:prstGeom prst="rect">
            <a:avLst/>
          </a:prstGeom>
        </p:spPr>
      </p:pic>
    </p:spTree>
    <p:extLst>
      <p:ext uri="{BB962C8B-B14F-4D97-AF65-F5344CB8AC3E}">
        <p14:creationId xmlns:p14="http://schemas.microsoft.com/office/powerpoint/2010/main" val="33831274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Message oriented middleware</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121</a:t>
            </a:fld>
            <a:endParaRPr lang="en-US"/>
          </a:p>
        </p:txBody>
      </p:sp>
    </p:spTree>
    <p:extLst>
      <p:ext uri="{BB962C8B-B14F-4D97-AF65-F5344CB8AC3E}">
        <p14:creationId xmlns:p14="http://schemas.microsoft.com/office/powerpoint/2010/main" val="10433165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122</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00" y="2133600"/>
            <a:ext cx="6905625" cy="2571750"/>
          </a:xfrm>
          <a:prstGeom prst="rect">
            <a:avLst/>
          </a:prstGeom>
        </p:spPr>
      </p:pic>
    </p:spTree>
    <p:extLst>
      <p:ext uri="{BB962C8B-B14F-4D97-AF65-F5344CB8AC3E}">
        <p14:creationId xmlns:p14="http://schemas.microsoft.com/office/powerpoint/2010/main" val="13865393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123</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7" y="2198143"/>
            <a:ext cx="7891397" cy="2637042"/>
          </a:xfrm>
          <a:prstGeom prst="rect">
            <a:avLst/>
          </a:prstGeom>
        </p:spPr>
      </p:pic>
    </p:spTree>
    <p:extLst>
      <p:ext uri="{BB962C8B-B14F-4D97-AF65-F5344CB8AC3E}">
        <p14:creationId xmlns:p14="http://schemas.microsoft.com/office/powerpoint/2010/main" val="15827570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124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882" y="1139868"/>
            <a:ext cx="5629636" cy="4342314"/>
          </a:xfrm>
          <a:prstGeom prst="rect">
            <a:avLst/>
          </a:prstGeom>
        </p:spPr>
      </p:pic>
    </p:spTree>
    <p:extLst>
      <p:ext uri="{BB962C8B-B14F-4D97-AF65-F5344CB8AC3E}">
        <p14:creationId xmlns:p14="http://schemas.microsoft.com/office/powerpoint/2010/main" val="19892278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125</a:t>
            </a:fld>
            <a:endParaRPr lang="en-US"/>
          </a:p>
        </p:txBody>
      </p:sp>
      <p:pic>
        <p:nvPicPr>
          <p:cNvPr id="1026" name="Picture 2" descr="mage result for kaf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065" y="812800"/>
            <a:ext cx="5543550" cy="554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5254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126</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00" y="2603500"/>
            <a:ext cx="3302000" cy="1651000"/>
          </a:xfrm>
          <a:prstGeom prst="rect">
            <a:avLst/>
          </a:prstGeom>
        </p:spPr>
      </p:pic>
    </p:spTree>
    <p:extLst>
      <p:ext uri="{BB962C8B-B14F-4D97-AF65-F5344CB8AC3E}">
        <p14:creationId xmlns:p14="http://schemas.microsoft.com/office/powerpoint/2010/main" val="13767527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127</a:t>
            </a:fld>
            <a:endParaRPr lang="en-US"/>
          </a:p>
        </p:txBody>
      </p:sp>
      <p:pic>
        <p:nvPicPr>
          <p:cNvPr id="3074" name="Picture 2" descr="mage result for azure service bus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4997" y="926926"/>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5586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8. 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128</a:t>
            </a:fld>
            <a:endParaRPr lang="en-US"/>
          </a:p>
        </p:txBody>
      </p:sp>
    </p:spTree>
    <p:extLst>
      <p:ext uri="{BB962C8B-B14F-4D97-AF65-F5344CB8AC3E}">
        <p14:creationId xmlns:p14="http://schemas.microsoft.com/office/powerpoint/2010/main" val="11998426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129</a:t>
            </a:fld>
            <a:endParaRPr lang="en-US"/>
          </a:p>
        </p:txBody>
      </p:sp>
    </p:spTree>
    <p:extLst>
      <p:ext uri="{BB962C8B-B14F-4D97-AF65-F5344CB8AC3E}">
        <p14:creationId xmlns:p14="http://schemas.microsoft.com/office/powerpoint/2010/main" val="7588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D072A3BC-BF62-8D46-9BA4-C8348A1E8894}"/>
              </a:ext>
            </a:extLst>
          </p:cNvPr>
          <p:cNvCxnSpPr>
            <a:cxnSpLocks/>
          </p:cNvCxnSpPr>
          <p:nvPr/>
        </p:nvCxnSpPr>
        <p:spPr>
          <a:xfrm flipH="1">
            <a:off x="2061247" y="3218055"/>
            <a:ext cx="14914" cy="10424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B43F311-CA2A-B945-B6AB-31B96E31E123}"/>
              </a:ext>
            </a:extLst>
          </p:cNvPr>
          <p:cNvSpPr/>
          <p:nvPr/>
        </p:nvSpPr>
        <p:spPr>
          <a:xfrm>
            <a:off x="3870620" y="1361419"/>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 name="Rectangle 3">
            <a:extLst>
              <a:ext uri="{FF2B5EF4-FFF2-40B4-BE49-F238E27FC236}">
                <a16:creationId xmlns:a16="http://schemas.microsoft.com/office/drawing/2014/main" id="{235F5992-4597-8A4D-8DF9-25CF58E65BAB}"/>
              </a:ext>
            </a:extLst>
          </p:cNvPr>
          <p:cNvSpPr/>
          <p:nvPr/>
        </p:nvSpPr>
        <p:spPr>
          <a:xfrm>
            <a:off x="6565881" y="1361419"/>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E4AD1C35-2148-1941-99E5-A61298C64272}"/>
              </a:ext>
            </a:extLst>
          </p:cNvPr>
          <p:cNvSpPr txBox="1"/>
          <p:nvPr/>
        </p:nvSpPr>
        <p:spPr>
          <a:xfrm>
            <a:off x="3980062" y="148117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424E07E1-237D-4347-9542-E6AEA3F0E196}"/>
              </a:ext>
            </a:extLst>
          </p:cNvPr>
          <p:cNvSpPr txBox="1"/>
          <p:nvPr/>
        </p:nvSpPr>
        <p:spPr>
          <a:xfrm>
            <a:off x="6747892" y="148118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Flowchart: Magnetic Disk 12">
            <a:extLst>
              <a:ext uri="{FF2B5EF4-FFF2-40B4-BE49-F238E27FC236}">
                <a16:creationId xmlns:a16="http://schemas.microsoft.com/office/drawing/2014/main" id="{E7129F00-C26C-B34C-BD44-06A27531AF3F}"/>
              </a:ext>
            </a:extLst>
          </p:cNvPr>
          <p:cNvSpPr/>
          <p:nvPr/>
        </p:nvSpPr>
        <p:spPr>
          <a:xfrm>
            <a:off x="6804346" y="267869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8" name="Flowchart: Magnetic Disk 12">
            <a:extLst>
              <a:ext uri="{FF2B5EF4-FFF2-40B4-BE49-F238E27FC236}">
                <a16:creationId xmlns:a16="http://schemas.microsoft.com/office/drawing/2014/main" id="{9898D02E-E5BE-E64B-AFF8-C5D1152FC819}"/>
              </a:ext>
            </a:extLst>
          </p:cNvPr>
          <p:cNvSpPr/>
          <p:nvPr/>
        </p:nvSpPr>
        <p:spPr>
          <a:xfrm>
            <a:off x="4014746" y="2695645"/>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21" name="Rectangle 20">
            <a:extLst>
              <a:ext uri="{FF2B5EF4-FFF2-40B4-BE49-F238E27FC236}">
                <a16:creationId xmlns:a16="http://schemas.microsoft.com/office/drawing/2014/main" id="{7E896B23-EB50-0A48-B530-6A7CF06B553A}"/>
              </a:ext>
            </a:extLst>
          </p:cNvPr>
          <p:cNvSpPr/>
          <p:nvPr/>
        </p:nvSpPr>
        <p:spPr>
          <a:xfrm>
            <a:off x="1530306" y="1361419"/>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sp>
        <p:nvSpPr>
          <p:cNvPr id="22" name="TextBox 21">
            <a:extLst>
              <a:ext uri="{FF2B5EF4-FFF2-40B4-BE49-F238E27FC236}">
                <a16:creationId xmlns:a16="http://schemas.microsoft.com/office/drawing/2014/main" id="{B589B109-58BD-744D-BD5B-7370DBA9541C}"/>
              </a:ext>
            </a:extLst>
          </p:cNvPr>
          <p:cNvSpPr txBox="1"/>
          <p:nvPr/>
        </p:nvSpPr>
        <p:spPr>
          <a:xfrm>
            <a:off x="1639748" y="148117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Flowchart: Magnetic Disk 12">
            <a:extLst>
              <a:ext uri="{FF2B5EF4-FFF2-40B4-BE49-F238E27FC236}">
                <a16:creationId xmlns:a16="http://schemas.microsoft.com/office/drawing/2014/main" id="{07E5F7D2-6994-2C49-8D7B-EB819523B530}"/>
              </a:ext>
            </a:extLst>
          </p:cNvPr>
          <p:cNvSpPr/>
          <p:nvPr/>
        </p:nvSpPr>
        <p:spPr>
          <a:xfrm>
            <a:off x="1707779" y="27215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Bookings Db</a:t>
            </a:r>
          </a:p>
        </p:txBody>
      </p:sp>
      <p:sp>
        <p:nvSpPr>
          <p:cNvPr id="24" name="Rectangle 23">
            <a:extLst>
              <a:ext uri="{FF2B5EF4-FFF2-40B4-BE49-F238E27FC236}">
                <a16:creationId xmlns:a16="http://schemas.microsoft.com/office/drawing/2014/main" id="{E4C93194-D55D-5243-BCB2-308D94D3D6E6}"/>
              </a:ext>
            </a:extLst>
          </p:cNvPr>
          <p:cNvSpPr/>
          <p:nvPr/>
        </p:nvSpPr>
        <p:spPr>
          <a:xfrm>
            <a:off x="1408058" y="4232366"/>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4EEAC959-5E17-C047-A6FE-6A42B7718AD1}"/>
              </a:ext>
            </a:extLst>
          </p:cNvPr>
          <p:cNvSpPr txBox="1"/>
          <p:nvPr/>
        </p:nvSpPr>
        <p:spPr>
          <a:xfrm>
            <a:off x="4078031" y="4412274"/>
            <a:ext cx="649152" cy="300082"/>
          </a:xfrm>
          <a:prstGeom prst="rect">
            <a:avLst/>
          </a:prstGeom>
          <a:noFill/>
        </p:spPr>
        <p:txBody>
          <a:bodyPr wrap="none" rtlCol="0">
            <a:spAutoFit/>
          </a:bodyPr>
          <a:lstStyle/>
          <a:p>
            <a:r>
              <a:rPr lang="en-US" sz="1350" dirty="0"/>
              <a:t>Broker</a:t>
            </a:r>
          </a:p>
        </p:txBody>
      </p:sp>
      <p:cxnSp>
        <p:nvCxnSpPr>
          <p:cNvPr id="28" name="Straight Arrow Connector 27">
            <a:extLst>
              <a:ext uri="{FF2B5EF4-FFF2-40B4-BE49-F238E27FC236}">
                <a16:creationId xmlns:a16="http://schemas.microsoft.com/office/drawing/2014/main" id="{4CFE7DF6-71F8-5340-8715-B9C75F1240C7}"/>
              </a:ext>
            </a:extLst>
          </p:cNvPr>
          <p:cNvCxnSpPr>
            <a:cxnSpLocks/>
          </p:cNvCxnSpPr>
          <p:nvPr/>
        </p:nvCxnSpPr>
        <p:spPr>
          <a:xfrm flipV="1">
            <a:off x="4515781" y="3148326"/>
            <a:ext cx="0" cy="10491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Can 25">
            <a:extLst>
              <a:ext uri="{FF2B5EF4-FFF2-40B4-BE49-F238E27FC236}">
                <a16:creationId xmlns:a16="http://schemas.microsoft.com/office/drawing/2014/main" id="{EBBB9381-745A-8D46-A3B9-150954A4DED9}"/>
              </a:ext>
            </a:extLst>
          </p:cNvPr>
          <p:cNvSpPr/>
          <p:nvPr/>
        </p:nvSpPr>
        <p:spPr>
          <a:xfrm>
            <a:off x="4422815" y="337838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Straight Arrow Connector 30">
            <a:extLst>
              <a:ext uri="{FF2B5EF4-FFF2-40B4-BE49-F238E27FC236}">
                <a16:creationId xmlns:a16="http://schemas.microsoft.com/office/drawing/2014/main" id="{B1F252CE-3096-A04E-B521-2788D2B25812}"/>
              </a:ext>
            </a:extLst>
          </p:cNvPr>
          <p:cNvCxnSpPr>
            <a:cxnSpLocks/>
          </p:cNvCxnSpPr>
          <p:nvPr/>
        </p:nvCxnSpPr>
        <p:spPr>
          <a:xfrm flipV="1">
            <a:off x="7201497" y="3211372"/>
            <a:ext cx="0" cy="10491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Can 26">
            <a:extLst>
              <a:ext uri="{FF2B5EF4-FFF2-40B4-BE49-F238E27FC236}">
                <a16:creationId xmlns:a16="http://schemas.microsoft.com/office/drawing/2014/main" id="{B465D899-94F8-5244-A21A-C09411615875}"/>
              </a:ext>
            </a:extLst>
          </p:cNvPr>
          <p:cNvSpPr/>
          <p:nvPr/>
        </p:nvSpPr>
        <p:spPr>
          <a:xfrm>
            <a:off x="7119803" y="340325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EF71D91A-75EE-3D42-B399-936FFD7A6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091" y="3850119"/>
            <a:ext cx="601550" cy="601550"/>
          </a:xfrm>
          <a:prstGeom prst="rect">
            <a:avLst/>
          </a:prstGeom>
        </p:spPr>
      </p:pic>
      <p:pic>
        <p:nvPicPr>
          <p:cNvPr id="33" name="Graphic 32" descr="Open envelope">
            <a:extLst>
              <a:ext uri="{FF2B5EF4-FFF2-40B4-BE49-F238E27FC236}">
                <a16:creationId xmlns:a16="http://schemas.microsoft.com/office/drawing/2014/main" id="{C08C35DE-31B0-154C-8C9F-549D91D244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60055" y="3931891"/>
            <a:ext cx="530244" cy="480383"/>
          </a:xfrm>
          <a:prstGeom prst="rect">
            <a:avLst/>
          </a:prstGeom>
        </p:spPr>
      </p:pic>
      <p:sp>
        <p:nvSpPr>
          <p:cNvPr id="55" name="TextBox 54">
            <a:extLst>
              <a:ext uri="{FF2B5EF4-FFF2-40B4-BE49-F238E27FC236}">
                <a16:creationId xmlns:a16="http://schemas.microsoft.com/office/drawing/2014/main" id="{9DE6A418-B99B-384E-A55F-2CEDB08F379E}"/>
              </a:ext>
            </a:extLst>
          </p:cNvPr>
          <p:cNvSpPr txBox="1"/>
          <p:nvPr/>
        </p:nvSpPr>
        <p:spPr>
          <a:xfrm>
            <a:off x="2061247" y="685603"/>
            <a:ext cx="4974336" cy="415498"/>
          </a:xfrm>
          <a:prstGeom prst="rect">
            <a:avLst/>
          </a:prstGeom>
          <a:noFill/>
        </p:spPr>
        <p:txBody>
          <a:bodyPr wrap="square" rtlCol="0">
            <a:spAutoFit/>
          </a:bodyPr>
          <a:lstStyle/>
          <a:p>
            <a:pPr algn="ctr"/>
            <a:r>
              <a:rPr lang="en-US" sz="2100" dirty="0"/>
              <a:t>Choreography (Wire Tap)</a:t>
            </a:r>
          </a:p>
        </p:txBody>
      </p:sp>
      <p:sp>
        <p:nvSpPr>
          <p:cNvPr id="2" name="Slide Number Placeholder 1">
            <a:extLst>
              <a:ext uri="{FF2B5EF4-FFF2-40B4-BE49-F238E27FC236}">
                <a16:creationId xmlns:a16="http://schemas.microsoft.com/office/drawing/2014/main" id="{61AE330A-D86B-5043-B3B4-E0DE542663E0}"/>
              </a:ext>
            </a:extLst>
          </p:cNvPr>
          <p:cNvSpPr>
            <a:spLocks noGrp="1"/>
          </p:cNvSpPr>
          <p:nvPr>
            <p:ph type="sldNum" sz="quarter" idx="12"/>
          </p:nvPr>
        </p:nvSpPr>
        <p:spPr/>
        <p:txBody>
          <a:bodyPr/>
          <a:lstStyle/>
          <a:p>
            <a:fld id="{AA792DF1-A555-43FA-AD2F-E7EC51E120F1}" type="slidenum">
              <a:rPr lang="en-GB" smtClean="0"/>
              <a:t>13</a:t>
            </a:fld>
            <a:endParaRPr lang="en-GB"/>
          </a:p>
        </p:txBody>
      </p:sp>
      <p:sp>
        <p:nvSpPr>
          <p:cNvPr id="29" name="Can 28">
            <a:extLst>
              <a:ext uri="{FF2B5EF4-FFF2-40B4-BE49-F238E27FC236}">
                <a16:creationId xmlns:a16="http://schemas.microsoft.com/office/drawing/2014/main" id="{C7701173-53EC-8A4B-8F0B-7A44BA18FDE5}"/>
              </a:ext>
            </a:extLst>
          </p:cNvPr>
          <p:cNvSpPr/>
          <p:nvPr/>
        </p:nvSpPr>
        <p:spPr>
          <a:xfrm>
            <a:off x="1958285" y="332253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a:extLst>
              <a:ext uri="{FF2B5EF4-FFF2-40B4-BE49-F238E27FC236}">
                <a16:creationId xmlns:a16="http://schemas.microsoft.com/office/drawing/2014/main" id="{7D215ECC-DB94-7248-87CE-8D3DAFD200A2}"/>
              </a:ext>
            </a:extLst>
          </p:cNvPr>
          <p:cNvSpPr txBox="1"/>
          <p:nvPr/>
        </p:nvSpPr>
        <p:spPr>
          <a:xfrm>
            <a:off x="217496" y="444416"/>
            <a:ext cx="2039777" cy="415498"/>
          </a:xfrm>
          <a:prstGeom prst="rect">
            <a:avLst/>
          </a:prstGeom>
          <a:noFill/>
          <a:ln>
            <a:solidFill>
              <a:schemeClr val="accent1"/>
            </a:solidFill>
          </a:ln>
        </p:spPr>
        <p:txBody>
          <a:bodyPr wrap="square" rtlCol="0">
            <a:spAutoFit/>
          </a:bodyPr>
          <a:lstStyle/>
          <a:p>
            <a:pPr algn="ctr"/>
            <a:r>
              <a:rPr lang="en-US" sz="2100" dirty="0"/>
              <a:t>Event-Oriented</a:t>
            </a:r>
          </a:p>
        </p:txBody>
      </p:sp>
      <p:cxnSp>
        <p:nvCxnSpPr>
          <p:cNvPr id="36" name="Straight Arrow Connector 35">
            <a:extLst>
              <a:ext uri="{FF2B5EF4-FFF2-40B4-BE49-F238E27FC236}">
                <a16:creationId xmlns:a16="http://schemas.microsoft.com/office/drawing/2014/main" id="{AF9EBAAF-537F-CF44-B466-BF9214672AA1}"/>
              </a:ext>
            </a:extLst>
          </p:cNvPr>
          <p:cNvCxnSpPr>
            <a:cxnSpLocks/>
          </p:cNvCxnSpPr>
          <p:nvPr/>
        </p:nvCxnSpPr>
        <p:spPr>
          <a:xfrm>
            <a:off x="1329271" y="1296706"/>
            <a:ext cx="582887" cy="4014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2CBCB3D-2ACB-6648-A63D-3EB4575974BB}"/>
              </a:ext>
            </a:extLst>
          </p:cNvPr>
          <p:cNvSpPr txBox="1"/>
          <p:nvPr/>
        </p:nvSpPr>
        <p:spPr>
          <a:xfrm>
            <a:off x="1153365" y="950768"/>
            <a:ext cx="1618290" cy="507831"/>
          </a:xfrm>
          <a:prstGeom prst="rect">
            <a:avLst/>
          </a:prstGeom>
          <a:noFill/>
        </p:spPr>
        <p:txBody>
          <a:bodyPr wrap="square" rtlCol="0">
            <a:spAutoFit/>
          </a:bodyPr>
          <a:lstStyle/>
          <a:p>
            <a:r>
              <a:rPr lang="en-US" sz="1350" dirty="0"/>
              <a:t>{POST: New Booking}</a:t>
            </a:r>
          </a:p>
        </p:txBody>
      </p:sp>
      <p:sp>
        <p:nvSpPr>
          <p:cNvPr id="38" name="Rectangle 37">
            <a:extLst>
              <a:ext uri="{FF2B5EF4-FFF2-40B4-BE49-F238E27FC236}">
                <a16:creationId xmlns:a16="http://schemas.microsoft.com/office/drawing/2014/main" id="{660A59A3-604F-1940-B68C-C01039727F0F}"/>
              </a:ext>
            </a:extLst>
          </p:cNvPr>
          <p:cNvSpPr/>
          <p:nvPr/>
        </p:nvSpPr>
        <p:spPr>
          <a:xfrm>
            <a:off x="3861984" y="5093044"/>
            <a:ext cx="1252166" cy="146775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Tracking</a:t>
            </a:r>
          </a:p>
        </p:txBody>
      </p:sp>
      <p:sp>
        <p:nvSpPr>
          <p:cNvPr id="40" name="Flowchart: Magnetic Disk 12">
            <a:extLst>
              <a:ext uri="{FF2B5EF4-FFF2-40B4-BE49-F238E27FC236}">
                <a16:creationId xmlns:a16="http://schemas.microsoft.com/office/drawing/2014/main" id="{000E8DD5-CB19-8040-9BFB-C32E7550AD96}"/>
              </a:ext>
            </a:extLst>
          </p:cNvPr>
          <p:cNvSpPr/>
          <p:nvPr/>
        </p:nvSpPr>
        <p:spPr>
          <a:xfrm>
            <a:off x="4048093" y="5220084"/>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Tracking Db</a:t>
            </a:r>
          </a:p>
        </p:txBody>
      </p:sp>
      <p:sp>
        <p:nvSpPr>
          <p:cNvPr id="41" name="TextBox 40">
            <a:extLst>
              <a:ext uri="{FF2B5EF4-FFF2-40B4-BE49-F238E27FC236}">
                <a16:creationId xmlns:a16="http://schemas.microsoft.com/office/drawing/2014/main" id="{C51C1DAE-07D3-044D-BF3B-58D4FD7DA3CA}"/>
              </a:ext>
            </a:extLst>
          </p:cNvPr>
          <p:cNvSpPr txBox="1"/>
          <p:nvPr/>
        </p:nvSpPr>
        <p:spPr>
          <a:xfrm>
            <a:off x="4048093" y="6092910"/>
            <a:ext cx="923544" cy="300082"/>
          </a:xfrm>
          <a:prstGeom prst="rect">
            <a:avLst/>
          </a:prstGeom>
          <a:noFill/>
          <a:ln>
            <a:solidFill>
              <a:schemeClr val="accent1"/>
            </a:solidFill>
          </a:ln>
        </p:spPr>
        <p:txBody>
          <a:bodyPr wrap="square" rtlCol="0">
            <a:spAutoFit/>
          </a:bodyPr>
          <a:lstStyle/>
          <a:p>
            <a:pPr algn="ctr"/>
            <a:r>
              <a:rPr lang="en-US" sz="1350" dirty="0"/>
              <a:t>API</a:t>
            </a:r>
          </a:p>
        </p:txBody>
      </p:sp>
      <p:cxnSp>
        <p:nvCxnSpPr>
          <p:cNvPr id="42" name="Straight Arrow Connector 41">
            <a:extLst>
              <a:ext uri="{FF2B5EF4-FFF2-40B4-BE49-F238E27FC236}">
                <a16:creationId xmlns:a16="http://schemas.microsoft.com/office/drawing/2014/main" id="{482456A4-4CA5-734D-BE06-48982B4A92E2}"/>
              </a:ext>
            </a:extLst>
          </p:cNvPr>
          <p:cNvCxnSpPr>
            <a:cxnSpLocks/>
            <a:stCxn id="38" idx="0"/>
          </p:cNvCxnSpPr>
          <p:nvPr/>
        </p:nvCxnSpPr>
        <p:spPr>
          <a:xfrm flipH="1" flipV="1">
            <a:off x="4430321" y="4562315"/>
            <a:ext cx="57746" cy="53072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Can 42">
            <a:extLst>
              <a:ext uri="{FF2B5EF4-FFF2-40B4-BE49-F238E27FC236}">
                <a16:creationId xmlns:a16="http://schemas.microsoft.com/office/drawing/2014/main" id="{42FCDD48-2EE4-1D43-8D3A-B31766CA35F1}"/>
              </a:ext>
            </a:extLst>
          </p:cNvPr>
          <p:cNvSpPr/>
          <p:nvPr/>
        </p:nvSpPr>
        <p:spPr>
          <a:xfrm>
            <a:off x="4430321" y="4737527"/>
            <a:ext cx="85460" cy="274912"/>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4" name="Straight Arrow Connector 43">
            <a:extLst>
              <a:ext uri="{FF2B5EF4-FFF2-40B4-BE49-F238E27FC236}">
                <a16:creationId xmlns:a16="http://schemas.microsoft.com/office/drawing/2014/main" id="{DAA989DF-5536-5748-9CF7-62EB77B99DDB}"/>
              </a:ext>
            </a:extLst>
          </p:cNvPr>
          <p:cNvCxnSpPr>
            <a:cxnSpLocks/>
            <a:stCxn id="38" idx="3"/>
          </p:cNvCxnSpPr>
          <p:nvPr/>
        </p:nvCxnSpPr>
        <p:spPr>
          <a:xfrm flipV="1">
            <a:off x="5114150" y="4864757"/>
            <a:ext cx="1786380" cy="96216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8B96448A-8C30-D848-9822-A7BAD9657D18}"/>
              </a:ext>
            </a:extLst>
          </p:cNvPr>
          <p:cNvSpPr/>
          <p:nvPr/>
        </p:nvSpPr>
        <p:spPr>
          <a:xfrm rot="3592866" flipH="1">
            <a:off x="5712519" y="5304903"/>
            <a:ext cx="181055" cy="274912"/>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a:extLst>
              <a:ext uri="{FF2B5EF4-FFF2-40B4-BE49-F238E27FC236}">
                <a16:creationId xmlns:a16="http://schemas.microsoft.com/office/drawing/2014/main" id="{250981FC-4C43-7F4F-806E-A45DA5125E64}"/>
              </a:ext>
            </a:extLst>
          </p:cNvPr>
          <p:cNvSpPr txBox="1"/>
          <p:nvPr/>
        </p:nvSpPr>
        <p:spPr>
          <a:xfrm>
            <a:off x="2257274" y="5376822"/>
            <a:ext cx="1373142" cy="1131079"/>
          </a:xfrm>
          <a:prstGeom prst="rect">
            <a:avLst/>
          </a:prstGeom>
          <a:noFill/>
        </p:spPr>
        <p:txBody>
          <a:bodyPr wrap="square" rtlCol="0">
            <a:spAutoFit/>
          </a:bodyPr>
          <a:lstStyle/>
          <a:p>
            <a:r>
              <a:rPr lang="en-US" sz="1350" dirty="0"/>
              <a:t>We can tap the communications flowing through the broker to monitor work</a:t>
            </a:r>
          </a:p>
        </p:txBody>
      </p:sp>
    </p:spTree>
    <p:extLst>
      <p:ext uri="{BB962C8B-B14F-4D97-AF65-F5344CB8AC3E}">
        <p14:creationId xmlns:p14="http://schemas.microsoft.com/office/powerpoint/2010/main" val="414749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1.38889E-6 -2.59259E-6 L 0.06702 0.04005 C 0.08108 0.04908 0.10208 0.05394 0.12396 0.05394 C 0.14896 0.05394 0.16893 0.04908 0.18299 0.04005 L 0.25 -2.59259E-6 " pathEditMode="relative" rAng="0" ptsTypes="AAAAA">
                                      <p:cBhvr>
                                        <p:cTn id="12" dur="2000" fill="hold"/>
                                        <p:tgtEl>
                                          <p:spTgt spid="32"/>
                                        </p:tgtEl>
                                        <p:attrNameLst>
                                          <p:attrName>ppt_x</p:attrName>
                                          <p:attrName>ppt_y</p:attrName>
                                        </p:attrNameLst>
                                      </p:cBhvr>
                                      <p:rCtr x="12500" y="2685"/>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7" presetClass="path" presetSubtype="0" accel="50000" decel="50000" fill="hold" nodeType="clickEffect">
                                  <p:stCondLst>
                                    <p:cond delay="0"/>
                                  </p:stCondLst>
                                  <p:childTnLst>
                                    <p:animMotion origin="layout" path="M -1.66667E-6 -3.33333E-6 L 0.06702 0.04005 C 0.08108 0.04908 0.10209 0.05394 0.12396 0.05394 C 0.14896 0.05394 0.16893 0.04908 0.18299 0.04005 L 0.25 -3.33333E-6 " pathEditMode="relative" rAng="0" ptsTypes="AAAAA">
                                      <p:cBhvr>
                                        <p:cTn id="38" dur="2000" fill="hold"/>
                                        <p:tgtEl>
                                          <p:spTgt spid="33"/>
                                        </p:tgtEl>
                                        <p:attrNameLst>
                                          <p:attrName>ppt_x</p:attrName>
                                          <p:attrName>ppt_y</p:attrName>
                                        </p:attrNameLst>
                                      </p:cBhvr>
                                      <p:rCtr x="12500"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40" grpId="0" animBg="1"/>
      <p:bldP spid="41" grpId="0" animBg="1"/>
      <p:bldP spid="43" grpId="0" animBg="1"/>
      <p:bldP spid="45" grpId="0" animBg="1"/>
      <p:bldP spid="1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130</a:t>
            </a:fld>
            <a:endParaRPr lang="en-US"/>
          </a:p>
        </p:txBody>
      </p:sp>
    </p:spTree>
    <p:extLst>
      <p:ext uri="{BB962C8B-B14F-4D97-AF65-F5344CB8AC3E}">
        <p14:creationId xmlns:p14="http://schemas.microsoft.com/office/powerpoint/2010/main" val="2976814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D072A3BC-BF62-8D46-9BA4-C8348A1E8894}"/>
              </a:ext>
            </a:extLst>
          </p:cNvPr>
          <p:cNvCxnSpPr>
            <a:cxnSpLocks/>
          </p:cNvCxnSpPr>
          <p:nvPr/>
        </p:nvCxnSpPr>
        <p:spPr>
          <a:xfrm flipH="1">
            <a:off x="1986819" y="3866641"/>
            <a:ext cx="14914" cy="10424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B43F311-CA2A-B945-B6AB-31B96E31E123}"/>
              </a:ext>
            </a:extLst>
          </p:cNvPr>
          <p:cNvSpPr/>
          <p:nvPr/>
        </p:nvSpPr>
        <p:spPr>
          <a:xfrm>
            <a:off x="3796192"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 name="Rectangle 3">
            <a:extLst>
              <a:ext uri="{FF2B5EF4-FFF2-40B4-BE49-F238E27FC236}">
                <a16:creationId xmlns:a16="http://schemas.microsoft.com/office/drawing/2014/main" id="{235F5992-4597-8A4D-8DF9-25CF58E65BAB}"/>
              </a:ext>
            </a:extLst>
          </p:cNvPr>
          <p:cNvSpPr/>
          <p:nvPr/>
        </p:nvSpPr>
        <p:spPr>
          <a:xfrm>
            <a:off x="6491453" y="2010005"/>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E4AD1C35-2148-1941-99E5-A61298C64272}"/>
              </a:ext>
            </a:extLst>
          </p:cNvPr>
          <p:cNvSpPr txBox="1"/>
          <p:nvPr/>
        </p:nvSpPr>
        <p:spPr>
          <a:xfrm>
            <a:off x="3905634"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424E07E1-237D-4347-9542-E6AEA3F0E196}"/>
              </a:ext>
            </a:extLst>
          </p:cNvPr>
          <p:cNvSpPr txBox="1"/>
          <p:nvPr/>
        </p:nvSpPr>
        <p:spPr>
          <a:xfrm>
            <a:off x="6673464" y="212976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Flowchart: Magnetic Disk 12">
            <a:extLst>
              <a:ext uri="{FF2B5EF4-FFF2-40B4-BE49-F238E27FC236}">
                <a16:creationId xmlns:a16="http://schemas.microsoft.com/office/drawing/2014/main" id="{E7129F00-C26C-B34C-BD44-06A27531AF3F}"/>
              </a:ext>
            </a:extLst>
          </p:cNvPr>
          <p:cNvSpPr/>
          <p:nvPr/>
        </p:nvSpPr>
        <p:spPr>
          <a:xfrm>
            <a:off x="6729918" y="332727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8" name="Flowchart: Magnetic Disk 12">
            <a:extLst>
              <a:ext uri="{FF2B5EF4-FFF2-40B4-BE49-F238E27FC236}">
                <a16:creationId xmlns:a16="http://schemas.microsoft.com/office/drawing/2014/main" id="{9898D02E-E5BE-E64B-AFF8-C5D1152FC819}"/>
              </a:ext>
            </a:extLst>
          </p:cNvPr>
          <p:cNvSpPr/>
          <p:nvPr/>
        </p:nvSpPr>
        <p:spPr>
          <a:xfrm>
            <a:off x="3940318" y="3344231"/>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21" name="Rectangle 20">
            <a:extLst>
              <a:ext uri="{FF2B5EF4-FFF2-40B4-BE49-F238E27FC236}">
                <a16:creationId xmlns:a16="http://schemas.microsoft.com/office/drawing/2014/main" id="{7E896B23-EB50-0A48-B530-6A7CF06B553A}"/>
              </a:ext>
            </a:extLst>
          </p:cNvPr>
          <p:cNvSpPr/>
          <p:nvPr/>
        </p:nvSpPr>
        <p:spPr>
          <a:xfrm>
            <a:off x="1455878"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sp>
        <p:nvSpPr>
          <p:cNvPr id="22" name="TextBox 21">
            <a:extLst>
              <a:ext uri="{FF2B5EF4-FFF2-40B4-BE49-F238E27FC236}">
                <a16:creationId xmlns:a16="http://schemas.microsoft.com/office/drawing/2014/main" id="{B589B109-58BD-744D-BD5B-7370DBA9541C}"/>
              </a:ext>
            </a:extLst>
          </p:cNvPr>
          <p:cNvSpPr txBox="1"/>
          <p:nvPr/>
        </p:nvSpPr>
        <p:spPr>
          <a:xfrm>
            <a:off x="1565320"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Flowchart: Magnetic Disk 12">
            <a:extLst>
              <a:ext uri="{FF2B5EF4-FFF2-40B4-BE49-F238E27FC236}">
                <a16:creationId xmlns:a16="http://schemas.microsoft.com/office/drawing/2014/main" id="{07E5F7D2-6994-2C49-8D7B-EB819523B530}"/>
              </a:ext>
            </a:extLst>
          </p:cNvPr>
          <p:cNvSpPr/>
          <p:nvPr/>
        </p:nvSpPr>
        <p:spPr>
          <a:xfrm>
            <a:off x="1633351" y="3370156"/>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Bookings Db</a:t>
            </a:r>
          </a:p>
        </p:txBody>
      </p:sp>
      <p:sp>
        <p:nvSpPr>
          <p:cNvPr id="24" name="Rectangle 23">
            <a:extLst>
              <a:ext uri="{FF2B5EF4-FFF2-40B4-BE49-F238E27FC236}">
                <a16:creationId xmlns:a16="http://schemas.microsoft.com/office/drawing/2014/main" id="{E4C93194-D55D-5243-BCB2-308D94D3D6E6}"/>
              </a:ext>
            </a:extLst>
          </p:cNvPr>
          <p:cNvSpPr/>
          <p:nvPr/>
        </p:nvSpPr>
        <p:spPr>
          <a:xfrm>
            <a:off x="1333630" y="4880952"/>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4EEAC959-5E17-C047-A6FE-6A42B7718AD1}"/>
              </a:ext>
            </a:extLst>
          </p:cNvPr>
          <p:cNvSpPr txBox="1"/>
          <p:nvPr/>
        </p:nvSpPr>
        <p:spPr>
          <a:xfrm>
            <a:off x="4003603" y="5060860"/>
            <a:ext cx="649152" cy="300082"/>
          </a:xfrm>
          <a:prstGeom prst="rect">
            <a:avLst/>
          </a:prstGeom>
          <a:noFill/>
        </p:spPr>
        <p:txBody>
          <a:bodyPr wrap="none" rtlCol="0">
            <a:spAutoFit/>
          </a:bodyPr>
          <a:lstStyle/>
          <a:p>
            <a:r>
              <a:rPr lang="en-US" sz="1350" dirty="0"/>
              <a:t>Broker</a:t>
            </a:r>
          </a:p>
        </p:txBody>
      </p:sp>
      <p:cxnSp>
        <p:nvCxnSpPr>
          <p:cNvPr id="28" name="Straight Arrow Connector 27">
            <a:extLst>
              <a:ext uri="{FF2B5EF4-FFF2-40B4-BE49-F238E27FC236}">
                <a16:creationId xmlns:a16="http://schemas.microsoft.com/office/drawing/2014/main" id="{4CFE7DF6-71F8-5340-8715-B9C75F1240C7}"/>
              </a:ext>
            </a:extLst>
          </p:cNvPr>
          <p:cNvCxnSpPr>
            <a:cxnSpLocks/>
          </p:cNvCxnSpPr>
          <p:nvPr/>
        </p:nvCxnSpPr>
        <p:spPr>
          <a:xfrm flipV="1">
            <a:off x="4441353" y="3796912"/>
            <a:ext cx="0" cy="10491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Can 25">
            <a:extLst>
              <a:ext uri="{FF2B5EF4-FFF2-40B4-BE49-F238E27FC236}">
                <a16:creationId xmlns:a16="http://schemas.microsoft.com/office/drawing/2014/main" id="{EBBB9381-745A-8D46-A3B9-150954A4DED9}"/>
              </a:ext>
            </a:extLst>
          </p:cNvPr>
          <p:cNvSpPr/>
          <p:nvPr/>
        </p:nvSpPr>
        <p:spPr>
          <a:xfrm>
            <a:off x="4348387" y="4026966"/>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Straight Arrow Connector 30">
            <a:extLst>
              <a:ext uri="{FF2B5EF4-FFF2-40B4-BE49-F238E27FC236}">
                <a16:creationId xmlns:a16="http://schemas.microsoft.com/office/drawing/2014/main" id="{B1F252CE-3096-A04E-B521-2788D2B25812}"/>
              </a:ext>
            </a:extLst>
          </p:cNvPr>
          <p:cNvCxnSpPr>
            <a:cxnSpLocks/>
          </p:cNvCxnSpPr>
          <p:nvPr/>
        </p:nvCxnSpPr>
        <p:spPr>
          <a:xfrm flipV="1">
            <a:off x="7127069" y="3859958"/>
            <a:ext cx="0" cy="10491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Can 26">
            <a:extLst>
              <a:ext uri="{FF2B5EF4-FFF2-40B4-BE49-F238E27FC236}">
                <a16:creationId xmlns:a16="http://schemas.microsoft.com/office/drawing/2014/main" id="{B465D899-94F8-5244-A21A-C09411615875}"/>
              </a:ext>
            </a:extLst>
          </p:cNvPr>
          <p:cNvSpPr/>
          <p:nvPr/>
        </p:nvSpPr>
        <p:spPr>
          <a:xfrm>
            <a:off x="7045375" y="405184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EF71D91A-75EE-3D42-B399-936FFD7A6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2303" y="4321500"/>
            <a:ext cx="601550" cy="601550"/>
          </a:xfrm>
          <a:prstGeom prst="rect">
            <a:avLst/>
          </a:prstGeom>
        </p:spPr>
      </p:pic>
      <p:sp>
        <p:nvSpPr>
          <p:cNvPr id="54" name="TextBox 53">
            <a:extLst>
              <a:ext uri="{FF2B5EF4-FFF2-40B4-BE49-F238E27FC236}">
                <a16:creationId xmlns:a16="http://schemas.microsoft.com/office/drawing/2014/main" id="{9F86A86E-E81E-6E44-8CB1-D1D2E88C001A}"/>
              </a:ext>
            </a:extLst>
          </p:cNvPr>
          <p:cNvSpPr txBox="1"/>
          <p:nvPr/>
        </p:nvSpPr>
        <p:spPr>
          <a:xfrm>
            <a:off x="5399378" y="3012772"/>
            <a:ext cx="997452" cy="1338828"/>
          </a:xfrm>
          <a:prstGeom prst="rect">
            <a:avLst/>
          </a:prstGeom>
          <a:noFill/>
        </p:spPr>
        <p:txBody>
          <a:bodyPr wrap="square" rtlCol="0">
            <a:spAutoFit/>
          </a:bodyPr>
          <a:lstStyle/>
          <a:p>
            <a:pPr algn="ctr"/>
            <a:r>
              <a:rPr lang="en-US" sz="1350" dirty="0"/>
              <a:t>If we cannot take the payment, we raise an error event</a:t>
            </a:r>
          </a:p>
        </p:txBody>
      </p:sp>
      <p:sp>
        <p:nvSpPr>
          <p:cNvPr id="55" name="TextBox 54">
            <a:extLst>
              <a:ext uri="{FF2B5EF4-FFF2-40B4-BE49-F238E27FC236}">
                <a16:creationId xmlns:a16="http://schemas.microsoft.com/office/drawing/2014/main" id="{9DE6A418-B99B-384E-A55F-2CEDB08F379E}"/>
              </a:ext>
            </a:extLst>
          </p:cNvPr>
          <p:cNvSpPr txBox="1"/>
          <p:nvPr/>
        </p:nvSpPr>
        <p:spPr>
          <a:xfrm>
            <a:off x="1986819" y="1334189"/>
            <a:ext cx="4974336" cy="415498"/>
          </a:xfrm>
          <a:prstGeom prst="rect">
            <a:avLst/>
          </a:prstGeom>
          <a:noFill/>
        </p:spPr>
        <p:txBody>
          <a:bodyPr wrap="square" rtlCol="0">
            <a:spAutoFit/>
          </a:bodyPr>
          <a:lstStyle/>
          <a:p>
            <a:pPr algn="ctr"/>
            <a:r>
              <a:rPr lang="en-US" sz="2100" dirty="0"/>
              <a:t>Choreography (Errors)</a:t>
            </a:r>
          </a:p>
        </p:txBody>
      </p:sp>
      <p:sp>
        <p:nvSpPr>
          <p:cNvPr id="2" name="Slide Number Placeholder 1">
            <a:extLst>
              <a:ext uri="{FF2B5EF4-FFF2-40B4-BE49-F238E27FC236}">
                <a16:creationId xmlns:a16="http://schemas.microsoft.com/office/drawing/2014/main" id="{61AE330A-D86B-5043-B3B4-E0DE542663E0}"/>
              </a:ext>
            </a:extLst>
          </p:cNvPr>
          <p:cNvSpPr>
            <a:spLocks noGrp="1"/>
          </p:cNvSpPr>
          <p:nvPr>
            <p:ph type="sldNum" sz="quarter" idx="12"/>
          </p:nvPr>
        </p:nvSpPr>
        <p:spPr/>
        <p:txBody>
          <a:bodyPr/>
          <a:lstStyle/>
          <a:p>
            <a:fld id="{AA792DF1-A555-43FA-AD2F-E7EC51E120F1}" type="slidenum">
              <a:rPr lang="en-GB" smtClean="0"/>
              <a:t>14</a:t>
            </a:fld>
            <a:endParaRPr lang="en-GB"/>
          </a:p>
        </p:txBody>
      </p:sp>
      <p:sp>
        <p:nvSpPr>
          <p:cNvPr id="29" name="Can 28">
            <a:extLst>
              <a:ext uri="{FF2B5EF4-FFF2-40B4-BE49-F238E27FC236}">
                <a16:creationId xmlns:a16="http://schemas.microsoft.com/office/drawing/2014/main" id="{C7701173-53EC-8A4B-8F0B-7A44BA18FDE5}"/>
              </a:ext>
            </a:extLst>
          </p:cNvPr>
          <p:cNvSpPr/>
          <p:nvPr/>
        </p:nvSpPr>
        <p:spPr>
          <a:xfrm>
            <a:off x="1883857" y="3971119"/>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a:extLst>
              <a:ext uri="{FF2B5EF4-FFF2-40B4-BE49-F238E27FC236}">
                <a16:creationId xmlns:a16="http://schemas.microsoft.com/office/drawing/2014/main" id="{7D215ECC-DB94-7248-87CE-8D3DAFD200A2}"/>
              </a:ext>
            </a:extLst>
          </p:cNvPr>
          <p:cNvSpPr txBox="1"/>
          <p:nvPr/>
        </p:nvSpPr>
        <p:spPr>
          <a:xfrm>
            <a:off x="143068" y="1093002"/>
            <a:ext cx="2039777" cy="415498"/>
          </a:xfrm>
          <a:prstGeom prst="rect">
            <a:avLst/>
          </a:prstGeom>
          <a:noFill/>
          <a:ln>
            <a:solidFill>
              <a:schemeClr val="accent1"/>
            </a:solidFill>
          </a:ln>
        </p:spPr>
        <p:txBody>
          <a:bodyPr wrap="square" rtlCol="0">
            <a:spAutoFit/>
          </a:bodyPr>
          <a:lstStyle/>
          <a:p>
            <a:pPr algn="ctr"/>
            <a:r>
              <a:rPr lang="en-US" sz="2100" dirty="0"/>
              <a:t>Event-Oriented</a:t>
            </a:r>
          </a:p>
        </p:txBody>
      </p:sp>
      <p:cxnSp>
        <p:nvCxnSpPr>
          <p:cNvPr id="36" name="Straight Arrow Connector 35">
            <a:extLst>
              <a:ext uri="{FF2B5EF4-FFF2-40B4-BE49-F238E27FC236}">
                <a16:creationId xmlns:a16="http://schemas.microsoft.com/office/drawing/2014/main" id="{AF9EBAAF-537F-CF44-B466-BF9214672AA1}"/>
              </a:ext>
            </a:extLst>
          </p:cNvPr>
          <p:cNvCxnSpPr>
            <a:cxnSpLocks/>
          </p:cNvCxnSpPr>
          <p:nvPr/>
        </p:nvCxnSpPr>
        <p:spPr>
          <a:xfrm>
            <a:off x="1254843" y="1945292"/>
            <a:ext cx="582887" cy="4014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2CBCB3D-2ACB-6648-A63D-3EB4575974BB}"/>
              </a:ext>
            </a:extLst>
          </p:cNvPr>
          <p:cNvSpPr txBox="1"/>
          <p:nvPr/>
        </p:nvSpPr>
        <p:spPr>
          <a:xfrm>
            <a:off x="1078937" y="1599354"/>
            <a:ext cx="1618290" cy="507831"/>
          </a:xfrm>
          <a:prstGeom prst="rect">
            <a:avLst/>
          </a:prstGeom>
          <a:noFill/>
        </p:spPr>
        <p:txBody>
          <a:bodyPr wrap="square" rtlCol="0">
            <a:spAutoFit/>
          </a:bodyPr>
          <a:lstStyle/>
          <a:p>
            <a:r>
              <a:rPr lang="en-US" sz="1350" dirty="0"/>
              <a:t>{POST: New Booking}</a:t>
            </a:r>
          </a:p>
        </p:txBody>
      </p:sp>
      <p:sp>
        <p:nvSpPr>
          <p:cNvPr id="38" name="TextBox 37">
            <a:extLst>
              <a:ext uri="{FF2B5EF4-FFF2-40B4-BE49-F238E27FC236}">
                <a16:creationId xmlns:a16="http://schemas.microsoft.com/office/drawing/2014/main" id="{C9764482-15F5-1941-967A-61C94F783ACC}"/>
              </a:ext>
            </a:extLst>
          </p:cNvPr>
          <p:cNvSpPr txBox="1"/>
          <p:nvPr/>
        </p:nvSpPr>
        <p:spPr>
          <a:xfrm>
            <a:off x="404386" y="3458462"/>
            <a:ext cx="997452" cy="1754326"/>
          </a:xfrm>
          <a:prstGeom prst="rect">
            <a:avLst/>
          </a:prstGeom>
          <a:noFill/>
        </p:spPr>
        <p:txBody>
          <a:bodyPr wrap="square" rtlCol="0">
            <a:spAutoFit/>
          </a:bodyPr>
          <a:lstStyle/>
          <a:p>
            <a:pPr algn="ctr"/>
            <a:r>
              <a:rPr lang="en-US" sz="1350" dirty="0"/>
              <a:t>We can take appropriate action like suspending the booking</a:t>
            </a:r>
          </a:p>
        </p:txBody>
      </p:sp>
      <p:pic>
        <p:nvPicPr>
          <p:cNvPr id="39" name="Graphic 38" descr="Envelope">
            <a:extLst>
              <a:ext uri="{FF2B5EF4-FFF2-40B4-BE49-F238E27FC236}">
                <a16:creationId xmlns:a16="http://schemas.microsoft.com/office/drawing/2014/main" id="{8E2211FC-5FAA-1842-8647-9F32E483E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95663" y="4498705"/>
            <a:ext cx="601550" cy="601550"/>
          </a:xfrm>
          <a:prstGeom prst="rect">
            <a:avLst/>
          </a:prstGeom>
        </p:spPr>
      </p:pic>
      <p:sp>
        <p:nvSpPr>
          <p:cNvPr id="41" name="TextBox 40">
            <a:extLst>
              <a:ext uri="{FF2B5EF4-FFF2-40B4-BE49-F238E27FC236}">
                <a16:creationId xmlns:a16="http://schemas.microsoft.com/office/drawing/2014/main" id="{16A8C55A-E175-2C45-A21E-DE093BC1BF79}"/>
              </a:ext>
            </a:extLst>
          </p:cNvPr>
          <p:cNvSpPr txBox="1"/>
          <p:nvPr/>
        </p:nvSpPr>
        <p:spPr>
          <a:xfrm>
            <a:off x="2757893" y="2835215"/>
            <a:ext cx="997452" cy="1754326"/>
          </a:xfrm>
          <a:prstGeom prst="rect">
            <a:avLst/>
          </a:prstGeom>
          <a:noFill/>
        </p:spPr>
        <p:txBody>
          <a:bodyPr wrap="square" rtlCol="0">
            <a:spAutoFit/>
          </a:bodyPr>
          <a:lstStyle/>
          <a:p>
            <a:pPr algn="ctr"/>
            <a:r>
              <a:rPr lang="en-US" sz="1350" dirty="0"/>
              <a:t>Which might in turn raise an event to notify the customer, using their email etc.</a:t>
            </a:r>
          </a:p>
        </p:txBody>
      </p:sp>
    </p:spTree>
    <p:extLst>
      <p:ext uri="{BB962C8B-B14F-4D97-AF65-F5344CB8AC3E}">
        <p14:creationId xmlns:p14="http://schemas.microsoft.com/office/powerpoint/2010/main" val="26274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1.66667E-6 -4.44444E-6 L -0.12175 0.04005 C -0.14701 0.04908 -0.18503 0.05394 -0.22487 0.05394 C -0.27031 0.05394 -0.30664 0.04908 -0.3319 0.04005 L -0.45352 -4.44444E-6 " pathEditMode="relative" rAng="0" ptsTypes="AAAAA">
                                      <p:cBhvr>
                                        <p:cTn id="10" dur="2000" fill="hold"/>
                                        <p:tgtEl>
                                          <p:spTgt spid="32"/>
                                        </p:tgtEl>
                                        <p:attrNameLst>
                                          <p:attrName>ppt_x</p:attrName>
                                          <p:attrName>ppt_y</p:attrName>
                                        </p:attrNameLst>
                                      </p:cBhvr>
                                      <p:rCtr x="-22682" y="2685"/>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7" presetClass="path" presetSubtype="0" accel="50000" decel="50000" fill="hold" nodeType="clickEffect">
                                  <p:stCondLst>
                                    <p:cond delay="0"/>
                                  </p:stCondLst>
                                  <p:childTnLst>
                                    <p:animMotion origin="layout" path="M 0 0 L 0.067 0.04 C 0.081 0.049 0.102 0.054 0.124 0.054 C 0.149 0.054 0.169 0.049 0.183 0.04 L 0.25 0 E" pathEditMode="relative" ptsTypes="">
                                      <p:cBhvr>
                                        <p:cTn id="26" dur="2000" fill="hold"/>
                                        <p:tgtEl>
                                          <p:spTgt spid="3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8" grpId="0"/>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D072A3BC-BF62-8D46-9BA4-C8348A1E8894}"/>
              </a:ext>
            </a:extLst>
          </p:cNvPr>
          <p:cNvCxnSpPr>
            <a:cxnSpLocks/>
          </p:cNvCxnSpPr>
          <p:nvPr/>
        </p:nvCxnSpPr>
        <p:spPr>
          <a:xfrm>
            <a:off x="2645311" y="2945751"/>
            <a:ext cx="116696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B43F311-CA2A-B945-B6AB-31B96E31E123}"/>
              </a:ext>
            </a:extLst>
          </p:cNvPr>
          <p:cNvSpPr/>
          <p:nvPr/>
        </p:nvSpPr>
        <p:spPr>
          <a:xfrm>
            <a:off x="3796192"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 name="Rectangle 3">
            <a:extLst>
              <a:ext uri="{FF2B5EF4-FFF2-40B4-BE49-F238E27FC236}">
                <a16:creationId xmlns:a16="http://schemas.microsoft.com/office/drawing/2014/main" id="{235F5992-4597-8A4D-8DF9-25CF58E65BAB}"/>
              </a:ext>
            </a:extLst>
          </p:cNvPr>
          <p:cNvSpPr/>
          <p:nvPr/>
        </p:nvSpPr>
        <p:spPr>
          <a:xfrm>
            <a:off x="6491453" y="2010005"/>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E4AD1C35-2148-1941-99E5-A61298C64272}"/>
              </a:ext>
            </a:extLst>
          </p:cNvPr>
          <p:cNvSpPr txBox="1"/>
          <p:nvPr/>
        </p:nvSpPr>
        <p:spPr>
          <a:xfrm>
            <a:off x="3905634"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424E07E1-237D-4347-9542-E6AEA3F0E196}"/>
              </a:ext>
            </a:extLst>
          </p:cNvPr>
          <p:cNvSpPr txBox="1"/>
          <p:nvPr/>
        </p:nvSpPr>
        <p:spPr>
          <a:xfrm>
            <a:off x="6673464" y="212976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Flowchart: Magnetic Disk 12">
            <a:extLst>
              <a:ext uri="{FF2B5EF4-FFF2-40B4-BE49-F238E27FC236}">
                <a16:creationId xmlns:a16="http://schemas.microsoft.com/office/drawing/2014/main" id="{E7129F00-C26C-B34C-BD44-06A27531AF3F}"/>
              </a:ext>
            </a:extLst>
          </p:cNvPr>
          <p:cNvSpPr/>
          <p:nvPr/>
        </p:nvSpPr>
        <p:spPr>
          <a:xfrm>
            <a:off x="6729918" y="332727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8" name="Flowchart: Magnetic Disk 12">
            <a:extLst>
              <a:ext uri="{FF2B5EF4-FFF2-40B4-BE49-F238E27FC236}">
                <a16:creationId xmlns:a16="http://schemas.microsoft.com/office/drawing/2014/main" id="{9898D02E-E5BE-E64B-AFF8-C5D1152FC819}"/>
              </a:ext>
            </a:extLst>
          </p:cNvPr>
          <p:cNvSpPr/>
          <p:nvPr/>
        </p:nvSpPr>
        <p:spPr>
          <a:xfrm>
            <a:off x="3940318" y="3344231"/>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21" name="Rectangle 20">
            <a:extLst>
              <a:ext uri="{FF2B5EF4-FFF2-40B4-BE49-F238E27FC236}">
                <a16:creationId xmlns:a16="http://schemas.microsoft.com/office/drawing/2014/main" id="{7E896B23-EB50-0A48-B530-6A7CF06B553A}"/>
              </a:ext>
            </a:extLst>
          </p:cNvPr>
          <p:cNvSpPr/>
          <p:nvPr/>
        </p:nvSpPr>
        <p:spPr>
          <a:xfrm>
            <a:off x="1455878"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sp>
        <p:nvSpPr>
          <p:cNvPr id="22" name="TextBox 21">
            <a:extLst>
              <a:ext uri="{FF2B5EF4-FFF2-40B4-BE49-F238E27FC236}">
                <a16:creationId xmlns:a16="http://schemas.microsoft.com/office/drawing/2014/main" id="{B589B109-58BD-744D-BD5B-7370DBA9541C}"/>
              </a:ext>
            </a:extLst>
          </p:cNvPr>
          <p:cNvSpPr txBox="1"/>
          <p:nvPr/>
        </p:nvSpPr>
        <p:spPr>
          <a:xfrm>
            <a:off x="1565320"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Flowchart: Magnetic Disk 12">
            <a:extLst>
              <a:ext uri="{FF2B5EF4-FFF2-40B4-BE49-F238E27FC236}">
                <a16:creationId xmlns:a16="http://schemas.microsoft.com/office/drawing/2014/main" id="{07E5F7D2-6994-2C49-8D7B-EB819523B530}"/>
              </a:ext>
            </a:extLst>
          </p:cNvPr>
          <p:cNvSpPr/>
          <p:nvPr/>
        </p:nvSpPr>
        <p:spPr>
          <a:xfrm>
            <a:off x="1633351" y="3370156"/>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Bookings Db</a:t>
            </a:r>
          </a:p>
        </p:txBody>
      </p:sp>
      <p:cxnSp>
        <p:nvCxnSpPr>
          <p:cNvPr id="28" name="Straight Arrow Connector 27">
            <a:extLst>
              <a:ext uri="{FF2B5EF4-FFF2-40B4-BE49-F238E27FC236}">
                <a16:creationId xmlns:a16="http://schemas.microsoft.com/office/drawing/2014/main" id="{4CFE7DF6-71F8-5340-8715-B9C75F1240C7}"/>
              </a:ext>
            </a:extLst>
          </p:cNvPr>
          <p:cNvCxnSpPr>
            <a:cxnSpLocks/>
            <a:stCxn id="3" idx="3"/>
            <a:endCxn id="4" idx="1"/>
          </p:cNvCxnSpPr>
          <p:nvPr/>
        </p:nvCxnSpPr>
        <p:spPr>
          <a:xfrm>
            <a:off x="4985627" y="2920891"/>
            <a:ext cx="150582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Can 25">
            <a:extLst>
              <a:ext uri="{FF2B5EF4-FFF2-40B4-BE49-F238E27FC236}">
                <a16:creationId xmlns:a16="http://schemas.microsoft.com/office/drawing/2014/main" id="{EBBB9381-745A-8D46-A3B9-150954A4DED9}"/>
              </a:ext>
            </a:extLst>
          </p:cNvPr>
          <p:cNvSpPr/>
          <p:nvPr/>
        </p:nvSpPr>
        <p:spPr>
          <a:xfrm rot="16200000">
            <a:off x="5613542" y="270556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Straight Arrow Connector 30">
            <a:extLst>
              <a:ext uri="{FF2B5EF4-FFF2-40B4-BE49-F238E27FC236}">
                <a16:creationId xmlns:a16="http://schemas.microsoft.com/office/drawing/2014/main" id="{B1F252CE-3096-A04E-B521-2788D2B25812}"/>
              </a:ext>
            </a:extLst>
          </p:cNvPr>
          <p:cNvCxnSpPr>
            <a:cxnSpLocks/>
          </p:cNvCxnSpPr>
          <p:nvPr/>
        </p:nvCxnSpPr>
        <p:spPr>
          <a:xfrm flipV="1">
            <a:off x="7127069" y="3859958"/>
            <a:ext cx="0" cy="10491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Can 26">
            <a:extLst>
              <a:ext uri="{FF2B5EF4-FFF2-40B4-BE49-F238E27FC236}">
                <a16:creationId xmlns:a16="http://schemas.microsoft.com/office/drawing/2014/main" id="{B465D899-94F8-5244-A21A-C09411615875}"/>
              </a:ext>
            </a:extLst>
          </p:cNvPr>
          <p:cNvSpPr/>
          <p:nvPr/>
        </p:nvSpPr>
        <p:spPr>
          <a:xfrm>
            <a:off x="7045375" y="405184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EF71D91A-75EE-3D42-B399-936FFD7A6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12186" y="3057558"/>
            <a:ext cx="601550" cy="601550"/>
          </a:xfrm>
          <a:prstGeom prst="rect">
            <a:avLst/>
          </a:prstGeom>
        </p:spPr>
      </p:pic>
      <p:pic>
        <p:nvPicPr>
          <p:cNvPr id="33" name="Graphic 32" descr="Open envelope">
            <a:extLst>
              <a:ext uri="{FF2B5EF4-FFF2-40B4-BE49-F238E27FC236}">
                <a16:creationId xmlns:a16="http://schemas.microsoft.com/office/drawing/2014/main" id="{C08C35DE-31B0-154C-8C9F-549D91D244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33131" y="3169127"/>
            <a:ext cx="530244" cy="480383"/>
          </a:xfrm>
          <a:prstGeom prst="rect">
            <a:avLst/>
          </a:prstGeom>
        </p:spPr>
      </p:pic>
      <p:sp>
        <p:nvSpPr>
          <p:cNvPr id="34" name="TextBox 33">
            <a:extLst>
              <a:ext uri="{FF2B5EF4-FFF2-40B4-BE49-F238E27FC236}">
                <a16:creationId xmlns:a16="http://schemas.microsoft.com/office/drawing/2014/main" id="{F20C0F55-011B-8042-916F-744EDD57FF04}"/>
              </a:ext>
            </a:extLst>
          </p:cNvPr>
          <p:cNvSpPr txBox="1"/>
          <p:nvPr/>
        </p:nvSpPr>
        <p:spPr>
          <a:xfrm>
            <a:off x="2645311" y="3841127"/>
            <a:ext cx="997452" cy="1338828"/>
          </a:xfrm>
          <a:prstGeom prst="rect">
            <a:avLst/>
          </a:prstGeom>
          <a:noFill/>
        </p:spPr>
        <p:txBody>
          <a:bodyPr wrap="square" rtlCol="0">
            <a:spAutoFit/>
          </a:bodyPr>
          <a:lstStyle/>
          <a:p>
            <a:pPr algn="ctr"/>
            <a:r>
              <a:rPr lang="en-US" sz="1350" dirty="0"/>
              <a:t>We send the booking message to Account to enrich it.</a:t>
            </a:r>
          </a:p>
        </p:txBody>
      </p:sp>
      <p:sp>
        <p:nvSpPr>
          <p:cNvPr id="54" name="TextBox 53">
            <a:extLst>
              <a:ext uri="{FF2B5EF4-FFF2-40B4-BE49-F238E27FC236}">
                <a16:creationId xmlns:a16="http://schemas.microsoft.com/office/drawing/2014/main" id="{9F86A86E-E81E-6E44-8CB1-D1D2E88C001A}"/>
              </a:ext>
            </a:extLst>
          </p:cNvPr>
          <p:cNvSpPr txBox="1"/>
          <p:nvPr/>
        </p:nvSpPr>
        <p:spPr>
          <a:xfrm>
            <a:off x="5369361" y="4051841"/>
            <a:ext cx="997452" cy="1546577"/>
          </a:xfrm>
          <a:prstGeom prst="rect">
            <a:avLst/>
          </a:prstGeom>
          <a:noFill/>
        </p:spPr>
        <p:txBody>
          <a:bodyPr wrap="square" rtlCol="0">
            <a:spAutoFit/>
          </a:bodyPr>
          <a:lstStyle/>
          <a:p>
            <a:pPr algn="ctr"/>
            <a:r>
              <a:rPr lang="en-US" sz="1350" dirty="0"/>
              <a:t>Credit Card Payments can use the enriched information to process</a:t>
            </a:r>
          </a:p>
        </p:txBody>
      </p:sp>
      <p:sp>
        <p:nvSpPr>
          <p:cNvPr id="55" name="TextBox 54">
            <a:extLst>
              <a:ext uri="{FF2B5EF4-FFF2-40B4-BE49-F238E27FC236}">
                <a16:creationId xmlns:a16="http://schemas.microsoft.com/office/drawing/2014/main" id="{9DE6A418-B99B-384E-A55F-2CEDB08F379E}"/>
              </a:ext>
            </a:extLst>
          </p:cNvPr>
          <p:cNvSpPr txBox="1"/>
          <p:nvPr/>
        </p:nvSpPr>
        <p:spPr>
          <a:xfrm>
            <a:off x="1986819" y="1334189"/>
            <a:ext cx="4974336" cy="415498"/>
          </a:xfrm>
          <a:prstGeom prst="rect">
            <a:avLst/>
          </a:prstGeom>
          <a:noFill/>
        </p:spPr>
        <p:txBody>
          <a:bodyPr wrap="square" rtlCol="0">
            <a:spAutoFit/>
          </a:bodyPr>
          <a:lstStyle/>
          <a:p>
            <a:pPr algn="ctr"/>
            <a:r>
              <a:rPr lang="en-US" sz="2100" dirty="0"/>
              <a:t>Choreography (Routing Slip)</a:t>
            </a:r>
          </a:p>
        </p:txBody>
      </p:sp>
      <p:sp>
        <p:nvSpPr>
          <p:cNvPr id="2" name="Slide Number Placeholder 1">
            <a:extLst>
              <a:ext uri="{FF2B5EF4-FFF2-40B4-BE49-F238E27FC236}">
                <a16:creationId xmlns:a16="http://schemas.microsoft.com/office/drawing/2014/main" id="{61AE330A-D86B-5043-B3B4-E0DE542663E0}"/>
              </a:ext>
            </a:extLst>
          </p:cNvPr>
          <p:cNvSpPr>
            <a:spLocks noGrp="1"/>
          </p:cNvSpPr>
          <p:nvPr>
            <p:ph type="sldNum" sz="quarter" idx="12"/>
          </p:nvPr>
        </p:nvSpPr>
        <p:spPr/>
        <p:txBody>
          <a:bodyPr/>
          <a:lstStyle/>
          <a:p>
            <a:fld id="{AA792DF1-A555-43FA-AD2F-E7EC51E120F1}" type="slidenum">
              <a:rPr lang="en-GB" smtClean="0"/>
              <a:t>15</a:t>
            </a:fld>
            <a:endParaRPr lang="en-GB"/>
          </a:p>
        </p:txBody>
      </p:sp>
      <p:sp>
        <p:nvSpPr>
          <p:cNvPr id="29" name="Can 28">
            <a:extLst>
              <a:ext uri="{FF2B5EF4-FFF2-40B4-BE49-F238E27FC236}">
                <a16:creationId xmlns:a16="http://schemas.microsoft.com/office/drawing/2014/main" id="{C7701173-53EC-8A4B-8F0B-7A44BA18FDE5}"/>
              </a:ext>
            </a:extLst>
          </p:cNvPr>
          <p:cNvSpPr/>
          <p:nvPr/>
        </p:nvSpPr>
        <p:spPr>
          <a:xfrm rot="16200000">
            <a:off x="3084503" y="272635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a:extLst>
              <a:ext uri="{FF2B5EF4-FFF2-40B4-BE49-F238E27FC236}">
                <a16:creationId xmlns:a16="http://schemas.microsoft.com/office/drawing/2014/main" id="{7D215ECC-DB94-7248-87CE-8D3DAFD200A2}"/>
              </a:ext>
            </a:extLst>
          </p:cNvPr>
          <p:cNvSpPr txBox="1"/>
          <p:nvPr/>
        </p:nvSpPr>
        <p:spPr>
          <a:xfrm>
            <a:off x="143068" y="1093002"/>
            <a:ext cx="2039777" cy="415498"/>
          </a:xfrm>
          <a:prstGeom prst="rect">
            <a:avLst/>
          </a:prstGeom>
          <a:noFill/>
          <a:ln>
            <a:solidFill>
              <a:schemeClr val="accent1"/>
            </a:solidFill>
          </a:ln>
        </p:spPr>
        <p:txBody>
          <a:bodyPr wrap="square" rtlCol="0">
            <a:spAutoFit/>
          </a:bodyPr>
          <a:lstStyle/>
          <a:p>
            <a:pPr algn="ctr"/>
            <a:r>
              <a:rPr lang="en-US" sz="2100" dirty="0"/>
              <a:t>Event-Oriented</a:t>
            </a:r>
          </a:p>
        </p:txBody>
      </p:sp>
      <p:cxnSp>
        <p:nvCxnSpPr>
          <p:cNvPr id="36" name="Straight Arrow Connector 35">
            <a:extLst>
              <a:ext uri="{FF2B5EF4-FFF2-40B4-BE49-F238E27FC236}">
                <a16:creationId xmlns:a16="http://schemas.microsoft.com/office/drawing/2014/main" id="{AF9EBAAF-537F-CF44-B466-BF9214672AA1}"/>
              </a:ext>
            </a:extLst>
          </p:cNvPr>
          <p:cNvCxnSpPr>
            <a:cxnSpLocks/>
          </p:cNvCxnSpPr>
          <p:nvPr/>
        </p:nvCxnSpPr>
        <p:spPr>
          <a:xfrm>
            <a:off x="1254843" y="1945292"/>
            <a:ext cx="582887" cy="4014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2CBCB3D-2ACB-6648-A63D-3EB4575974BB}"/>
              </a:ext>
            </a:extLst>
          </p:cNvPr>
          <p:cNvSpPr txBox="1"/>
          <p:nvPr/>
        </p:nvSpPr>
        <p:spPr>
          <a:xfrm>
            <a:off x="1078937" y="1599354"/>
            <a:ext cx="1618290" cy="507831"/>
          </a:xfrm>
          <a:prstGeom prst="rect">
            <a:avLst/>
          </a:prstGeom>
          <a:noFill/>
        </p:spPr>
        <p:txBody>
          <a:bodyPr wrap="square" rtlCol="0">
            <a:spAutoFit/>
          </a:bodyPr>
          <a:lstStyle/>
          <a:p>
            <a:r>
              <a:rPr lang="en-US" sz="1350" dirty="0"/>
              <a:t>{POST: New Booking}</a:t>
            </a:r>
          </a:p>
        </p:txBody>
      </p:sp>
    </p:spTree>
    <p:extLst>
      <p:ext uri="{BB962C8B-B14F-4D97-AF65-F5344CB8AC3E}">
        <p14:creationId xmlns:p14="http://schemas.microsoft.com/office/powerpoint/2010/main" val="395197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0 0 L 0.067 0.04 C 0.081 0.049 0.102 0.054 0.124 0.054 C 0.149 0.054 0.169 0.049 0.183 0.04 L 0.25 0 E" pathEditMode="relative" ptsTypes="">
                                      <p:cBhvr>
                                        <p:cTn id="12" dur="2000" fill="hold"/>
                                        <p:tgtEl>
                                          <p:spTgt spid="32"/>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7" presetClass="path" presetSubtype="0" accel="50000" decel="50000" fill="hold" nodeType="clickEffect">
                                  <p:stCondLst>
                                    <p:cond delay="0"/>
                                  </p:stCondLst>
                                  <p:childTnLst>
                                    <p:animMotion origin="layout" path="M 0 0 L 0.067 0.04 C 0.081 0.049 0.102 0.054 0.124 0.054 C 0.149 0.054 0.169 0.049 0.183 0.04 L 0.25 0 E" pathEditMode="relative" ptsTypes="">
                                      <p:cBhvr>
                                        <p:cTn id="24" dur="2000" fill="hold"/>
                                        <p:tgtEl>
                                          <p:spTgt spid="33"/>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4"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3EF23C-9280-7E41-9C56-57A7623081A6}"/>
              </a:ext>
            </a:extLst>
          </p:cNvPr>
          <p:cNvSpPr txBox="1"/>
          <p:nvPr/>
        </p:nvSpPr>
        <p:spPr>
          <a:xfrm>
            <a:off x="3505925" y="4845895"/>
            <a:ext cx="2405238" cy="553998"/>
          </a:xfrm>
          <a:prstGeom prst="rect">
            <a:avLst/>
          </a:prstGeom>
          <a:noFill/>
        </p:spPr>
        <p:txBody>
          <a:bodyPr wrap="square" rtlCol="0">
            <a:spAutoFit/>
          </a:bodyPr>
          <a:lstStyle/>
          <a:p>
            <a:r>
              <a:rPr lang="en-US" sz="3000" dirty="0"/>
              <a:t>Orchestration</a:t>
            </a:r>
          </a:p>
        </p:txBody>
      </p:sp>
      <p:pic>
        <p:nvPicPr>
          <p:cNvPr id="7170" name="Picture 2" descr="See the source image">
            <a:extLst>
              <a:ext uri="{FF2B5EF4-FFF2-40B4-BE49-F238E27FC236}">
                <a16:creationId xmlns:a16="http://schemas.microsoft.com/office/drawing/2014/main" id="{302F45ED-FCEF-654F-8923-F059A26CB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838" y="2859287"/>
            <a:ext cx="2678325" cy="97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185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Arrow Connector 39">
            <a:extLst>
              <a:ext uri="{FF2B5EF4-FFF2-40B4-BE49-F238E27FC236}">
                <a16:creationId xmlns:a16="http://schemas.microsoft.com/office/drawing/2014/main" id="{761A0A02-EC93-E745-8FCA-488FFD58EEC0}"/>
              </a:ext>
            </a:extLst>
          </p:cNvPr>
          <p:cNvCxnSpPr>
            <a:cxnSpLocks/>
            <a:endCxn id="10" idx="2"/>
          </p:cNvCxnSpPr>
          <p:nvPr/>
        </p:nvCxnSpPr>
        <p:spPr>
          <a:xfrm flipV="1">
            <a:off x="2023480" y="3831776"/>
            <a:ext cx="27116" cy="1096367"/>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0B49493-76EE-6043-B80E-11B4EDC02DDC}"/>
              </a:ext>
            </a:extLst>
          </p:cNvPr>
          <p:cNvSpPr/>
          <p:nvPr/>
        </p:nvSpPr>
        <p:spPr>
          <a:xfrm>
            <a:off x="3796192"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 name="Rectangle 3">
            <a:extLst>
              <a:ext uri="{FF2B5EF4-FFF2-40B4-BE49-F238E27FC236}">
                <a16:creationId xmlns:a16="http://schemas.microsoft.com/office/drawing/2014/main" id="{73ADF02A-ED30-9A46-8302-A88ECFE90983}"/>
              </a:ext>
            </a:extLst>
          </p:cNvPr>
          <p:cNvSpPr/>
          <p:nvPr/>
        </p:nvSpPr>
        <p:spPr>
          <a:xfrm>
            <a:off x="6491453" y="2010005"/>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03BEEC08-E20B-2642-A969-56D49D0FA6CA}"/>
              </a:ext>
            </a:extLst>
          </p:cNvPr>
          <p:cNvSpPr txBox="1"/>
          <p:nvPr/>
        </p:nvSpPr>
        <p:spPr>
          <a:xfrm>
            <a:off x="3905634"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87352482-574B-0445-963D-3C1BBB168983}"/>
              </a:ext>
            </a:extLst>
          </p:cNvPr>
          <p:cNvSpPr txBox="1"/>
          <p:nvPr/>
        </p:nvSpPr>
        <p:spPr>
          <a:xfrm>
            <a:off x="6673464" y="212976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Flowchart: Magnetic Disk 12">
            <a:extLst>
              <a:ext uri="{FF2B5EF4-FFF2-40B4-BE49-F238E27FC236}">
                <a16:creationId xmlns:a16="http://schemas.microsoft.com/office/drawing/2014/main" id="{97821A3F-0EF0-3246-9173-428B98482366}"/>
              </a:ext>
            </a:extLst>
          </p:cNvPr>
          <p:cNvSpPr/>
          <p:nvPr/>
        </p:nvSpPr>
        <p:spPr>
          <a:xfrm>
            <a:off x="6763388" y="334562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8" name="Flowchart: Magnetic Disk 12">
            <a:extLst>
              <a:ext uri="{FF2B5EF4-FFF2-40B4-BE49-F238E27FC236}">
                <a16:creationId xmlns:a16="http://schemas.microsoft.com/office/drawing/2014/main" id="{E894D7A6-E1EA-7145-92C9-F490F9B49232}"/>
              </a:ext>
            </a:extLst>
          </p:cNvPr>
          <p:cNvSpPr/>
          <p:nvPr/>
        </p:nvSpPr>
        <p:spPr>
          <a:xfrm>
            <a:off x="3965249" y="336313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0" name="Rectangle 9">
            <a:extLst>
              <a:ext uri="{FF2B5EF4-FFF2-40B4-BE49-F238E27FC236}">
                <a16:creationId xmlns:a16="http://schemas.microsoft.com/office/drawing/2014/main" id="{53D7F487-7B93-AF48-BEE9-43602EEB5A1A}"/>
              </a:ext>
            </a:extLst>
          </p:cNvPr>
          <p:cNvSpPr/>
          <p:nvPr/>
        </p:nvSpPr>
        <p:spPr>
          <a:xfrm>
            <a:off x="1455878"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sp>
        <p:nvSpPr>
          <p:cNvPr id="11" name="TextBox 10">
            <a:extLst>
              <a:ext uri="{FF2B5EF4-FFF2-40B4-BE49-F238E27FC236}">
                <a16:creationId xmlns:a16="http://schemas.microsoft.com/office/drawing/2014/main" id="{49A501AB-B1B6-9A47-ADA4-55E61308741C}"/>
              </a:ext>
            </a:extLst>
          </p:cNvPr>
          <p:cNvSpPr txBox="1"/>
          <p:nvPr/>
        </p:nvSpPr>
        <p:spPr>
          <a:xfrm>
            <a:off x="1565320"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2" name="Flowchart: Magnetic Disk 12">
            <a:extLst>
              <a:ext uri="{FF2B5EF4-FFF2-40B4-BE49-F238E27FC236}">
                <a16:creationId xmlns:a16="http://schemas.microsoft.com/office/drawing/2014/main" id="{1A725DED-4A29-BC42-BC90-A8200796BE4F}"/>
              </a:ext>
            </a:extLst>
          </p:cNvPr>
          <p:cNvSpPr/>
          <p:nvPr/>
        </p:nvSpPr>
        <p:spPr>
          <a:xfrm>
            <a:off x="1604407" y="3311049"/>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Bookings Db</a:t>
            </a:r>
          </a:p>
        </p:txBody>
      </p:sp>
      <p:sp>
        <p:nvSpPr>
          <p:cNvPr id="13" name="Rectangle 12">
            <a:extLst>
              <a:ext uri="{FF2B5EF4-FFF2-40B4-BE49-F238E27FC236}">
                <a16:creationId xmlns:a16="http://schemas.microsoft.com/office/drawing/2014/main" id="{8EF1A9E1-BDCB-1C46-8A2D-E966C7385C22}"/>
              </a:ext>
            </a:extLst>
          </p:cNvPr>
          <p:cNvSpPr/>
          <p:nvPr/>
        </p:nvSpPr>
        <p:spPr>
          <a:xfrm>
            <a:off x="1333630" y="4880952"/>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a:extLst>
              <a:ext uri="{FF2B5EF4-FFF2-40B4-BE49-F238E27FC236}">
                <a16:creationId xmlns:a16="http://schemas.microsoft.com/office/drawing/2014/main" id="{9260EF9C-B76A-9245-B45A-1CD56BE915CA}"/>
              </a:ext>
            </a:extLst>
          </p:cNvPr>
          <p:cNvSpPr txBox="1"/>
          <p:nvPr/>
        </p:nvSpPr>
        <p:spPr>
          <a:xfrm>
            <a:off x="4003603" y="5060860"/>
            <a:ext cx="649152" cy="300082"/>
          </a:xfrm>
          <a:prstGeom prst="rect">
            <a:avLst/>
          </a:prstGeom>
          <a:noFill/>
        </p:spPr>
        <p:txBody>
          <a:bodyPr wrap="none" rtlCol="0">
            <a:spAutoFit/>
          </a:bodyPr>
          <a:lstStyle/>
          <a:p>
            <a:r>
              <a:rPr lang="en-US" sz="1350" dirty="0"/>
              <a:t>Broker</a:t>
            </a:r>
          </a:p>
        </p:txBody>
      </p:sp>
      <p:cxnSp>
        <p:nvCxnSpPr>
          <p:cNvPr id="15" name="Straight Arrow Connector 14">
            <a:extLst>
              <a:ext uri="{FF2B5EF4-FFF2-40B4-BE49-F238E27FC236}">
                <a16:creationId xmlns:a16="http://schemas.microsoft.com/office/drawing/2014/main" id="{A5A9E2C4-3D16-8442-A776-0507C771D899}"/>
              </a:ext>
            </a:extLst>
          </p:cNvPr>
          <p:cNvCxnSpPr>
            <a:cxnSpLocks/>
          </p:cNvCxnSpPr>
          <p:nvPr/>
        </p:nvCxnSpPr>
        <p:spPr>
          <a:xfrm flipV="1">
            <a:off x="4447653" y="3831775"/>
            <a:ext cx="0" cy="1049177"/>
          </a:xfrm>
          <a:prstGeom prst="straightConnector1">
            <a:avLst/>
          </a:prstGeom>
          <a:ln w="254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an 15">
            <a:extLst>
              <a:ext uri="{FF2B5EF4-FFF2-40B4-BE49-F238E27FC236}">
                <a16:creationId xmlns:a16="http://schemas.microsoft.com/office/drawing/2014/main" id="{F1AC7696-4443-B34C-80D4-BC8A3328CE7C}"/>
              </a:ext>
            </a:extLst>
          </p:cNvPr>
          <p:cNvSpPr/>
          <p:nvPr/>
        </p:nvSpPr>
        <p:spPr>
          <a:xfrm>
            <a:off x="4335847" y="406276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7" name="Straight Arrow Connector 16">
            <a:extLst>
              <a:ext uri="{FF2B5EF4-FFF2-40B4-BE49-F238E27FC236}">
                <a16:creationId xmlns:a16="http://schemas.microsoft.com/office/drawing/2014/main" id="{CDF1D560-B14D-8542-8BE4-3D92034D78FB}"/>
              </a:ext>
            </a:extLst>
          </p:cNvPr>
          <p:cNvCxnSpPr>
            <a:cxnSpLocks/>
          </p:cNvCxnSpPr>
          <p:nvPr/>
        </p:nvCxnSpPr>
        <p:spPr>
          <a:xfrm flipV="1">
            <a:off x="7250721" y="3831775"/>
            <a:ext cx="0" cy="1049177"/>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Can 17">
            <a:extLst>
              <a:ext uri="{FF2B5EF4-FFF2-40B4-BE49-F238E27FC236}">
                <a16:creationId xmlns:a16="http://schemas.microsoft.com/office/drawing/2014/main" id="{A96A48BF-E097-224F-B9FA-786985B345EC}"/>
              </a:ext>
            </a:extLst>
          </p:cNvPr>
          <p:cNvSpPr/>
          <p:nvPr/>
        </p:nvSpPr>
        <p:spPr>
          <a:xfrm>
            <a:off x="7126752" y="403832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FBE4F454-3A4C-6347-AE86-CFC753D1F2BD}"/>
              </a:ext>
            </a:extLst>
          </p:cNvPr>
          <p:cNvSpPr/>
          <p:nvPr/>
        </p:nvSpPr>
        <p:spPr>
          <a:xfrm>
            <a:off x="3370034" y="984499"/>
            <a:ext cx="2248200" cy="55361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Processor Manager</a:t>
            </a:r>
          </a:p>
        </p:txBody>
      </p:sp>
      <p:cxnSp>
        <p:nvCxnSpPr>
          <p:cNvPr id="23" name="Straight Arrow Connector 22">
            <a:extLst>
              <a:ext uri="{FF2B5EF4-FFF2-40B4-BE49-F238E27FC236}">
                <a16:creationId xmlns:a16="http://schemas.microsoft.com/office/drawing/2014/main" id="{1F96C257-11FC-E141-AC24-275B051241BB}"/>
              </a:ext>
            </a:extLst>
          </p:cNvPr>
          <p:cNvCxnSpPr>
            <a:cxnSpLocks/>
          </p:cNvCxnSpPr>
          <p:nvPr/>
        </p:nvCxnSpPr>
        <p:spPr>
          <a:xfrm flipH="1">
            <a:off x="2343143" y="1538108"/>
            <a:ext cx="1138824" cy="33900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ADA138E-4499-FC46-B861-B833D5A93AEB}"/>
              </a:ext>
            </a:extLst>
          </p:cNvPr>
          <p:cNvCxnSpPr>
            <a:cxnSpLocks/>
          </p:cNvCxnSpPr>
          <p:nvPr/>
        </p:nvCxnSpPr>
        <p:spPr>
          <a:xfrm flipV="1">
            <a:off x="2689313" y="1573152"/>
            <a:ext cx="1090046" cy="33549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Can 26">
            <a:extLst>
              <a:ext uri="{FF2B5EF4-FFF2-40B4-BE49-F238E27FC236}">
                <a16:creationId xmlns:a16="http://schemas.microsoft.com/office/drawing/2014/main" id="{A061BBE0-7AF2-E04B-ACF4-314266ADAF32}"/>
              </a:ext>
            </a:extLst>
          </p:cNvPr>
          <p:cNvSpPr/>
          <p:nvPr/>
        </p:nvSpPr>
        <p:spPr>
          <a:xfrm rot="983302">
            <a:off x="3216943" y="27874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2" name="Straight Arrow Connector 31">
            <a:extLst>
              <a:ext uri="{FF2B5EF4-FFF2-40B4-BE49-F238E27FC236}">
                <a16:creationId xmlns:a16="http://schemas.microsoft.com/office/drawing/2014/main" id="{1CE28515-57D5-9F44-9563-C5891980B613}"/>
              </a:ext>
            </a:extLst>
          </p:cNvPr>
          <p:cNvCxnSpPr>
            <a:cxnSpLocks/>
          </p:cNvCxnSpPr>
          <p:nvPr/>
        </p:nvCxnSpPr>
        <p:spPr>
          <a:xfrm flipH="1" flipV="1">
            <a:off x="4750813" y="1517047"/>
            <a:ext cx="388234" cy="3363905"/>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4670FD-5B9F-124E-B84B-A40E7D6E9BAA}"/>
              </a:ext>
            </a:extLst>
          </p:cNvPr>
          <p:cNvCxnSpPr>
            <a:cxnSpLocks/>
          </p:cNvCxnSpPr>
          <p:nvPr/>
        </p:nvCxnSpPr>
        <p:spPr>
          <a:xfrm>
            <a:off x="4390910" y="1556874"/>
            <a:ext cx="543780" cy="3324079"/>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8" name="Can 37">
            <a:extLst>
              <a:ext uri="{FF2B5EF4-FFF2-40B4-BE49-F238E27FC236}">
                <a16:creationId xmlns:a16="http://schemas.microsoft.com/office/drawing/2014/main" id="{0941B95E-64CA-2442-835D-540133DD4790}"/>
              </a:ext>
            </a:extLst>
          </p:cNvPr>
          <p:cNvSpPr/>
          <p:nvPr/>
        </p:nvSpPr>
        <p:spPr>
          <a:xfrm>
            <a:off x="4975084" y="4094956"/>
            <a:ext cx="222371" cy="367120"/>
          </a:xfrm>
          <a:prstGeom prst="can">
            <a:avLst>
              <a:gd name="adj" fmla="val 5481"/>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9" name="Straight Arrow Connector 38">
            <a:extLst>
              <a:ext uri="{FF2B5EF4-FFF2-40B4-BE49-F238E27FC236}">
                <a16:creationId xmlns:a16="http://schemas.microsoft.com/office/drawing/2014/main" id="{33779D22-5ED1-9B4F-91FA-F8891445CFC8}"/>
              </a:ext>
            </a:extLst>
          </p:cNvPr>
          <p:cNvCxnSpPr>
            <a:cxnSpLocks/>
          </p:cNvCxnSpPr>
          <p:nvPr/>
        </p:nvCxnSpPr>
        <p:spPr>
          <a:xfrm>
            <a:off x="5410982" y="1547491"/>
            <a:ext cx="1357671" cy="3341601"/>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FDC11AF-84FD-6141-B5DD-9737EA28A73B}"/>
              </a:ext>
            </a:extLst>
          </p:cNvPr>
          <p:cNvCxnSpPr>
            <a:cxnSpLocks/>
          </p:cNvCxnSpPr>
          <p:nvPr/>
        </p:nvCxnSpPr>
        <p:spPr>
          <a:xfrm flipH="1" flipV="1">
            <a:off x="5231184" y="1556873"/>
            <a:ext cx="1260269" cy="3289035"/>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6E89774C-B916-1A48-ADD9-4929B9E1FA41}"/>
              </a:ext>
            </a:extLst>
          </p:cNvPr>
          <p:cNvSpPr/>
          <p:nvPr/>
        </p:nvSpPr>
        <p:spPr>
          <a:xfrm rot="20339881">
            <a:off x="5699598" y="281898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TextBox 48">
            <a:extLst>
              <a:ext uri="{FF2B5EF4-FFF2-40B4-BE49-F238E27FC236}">
                <a16:creationId xmlns:a16="http://schemas.microsoft.com/office/drawing/2014/main" id="{51383B39-9251-114E-B83E-2D3AED857F77}"/>
              </a:ext>
            </a:extLst>
          </p:cNvPr>
          <p:cNvSpPr txBox="1"/>
          <p:nvPr/>
        </p:nvSpPr>
        <p:spPr>
          <a:xfrm>
            <a:off x="2652444" y="1449339"/>
            <a:ext cx="914287" cy="715581"/>
          </a:xfrm>
          <a:prstGeom prst="rect">
            <a:avLst/>
          </a:prstGeom>
          <a:noFill/>
        </p:spPr>
        <p:txBody>
          <a:bodyPr wrap="square" rtlCol="0">
            <a:spAutoFit/>
          </a:bodyPr>
          <a:lstStyle/>
          <a:p>
            <a:pPr algn="ctr"/>
            <a:r>
              <a:rPr lang="en-US" sz="1350" b="1" dirty="0"/>
              <a:t>1:Saga makes a booking</a:t>
            </a:r>
          </a:p>
        </p:txBody>
      </p:sp>
      <p:sp>
        <p:nvSpPr>
          <p:cNvPr id="50" name="TextBox 49">
            <a:extLst>
              <a:ext uri="{FF2B5EF4-FFF2-40B4-BE49-F238E27FC236}">
                <a16:creationId xmlns:a16="http://schemas.microsoft.com/office/drawing/2014/main" id="{0B0AD50E-EBA3-CB49-B173-D74B4417F540}"/>
              </a:ext>
            </a:extLst>
          </p:cNvPr>
          <p:cNvSpPr txBox="1"/>
          <p:nvPr/>
        </p:nvSpPr>
        <p:spPr>
          <a:xfrm>
            <a:off x="3847230" y="1406393"/>
            <a:ext cx="914287" cy="923330"/>
          </a:xfrm>
          <a:prstGeom prst="rect">
            <a:avLst/>
          </a:prstGeom>
          <a:noFill/>
        </p:spPr>
        <p:txBody>
          <a:bodyPr wrap="square" rtlCol="0">
            <a:spAutoFit/>
          </a:bodyPr>
          <a:lstStyle/>
          <a:p>
            <a:pPr algn="ctr"/>
            <a:r>
              <a:rPr lang="en-US" sz="1350" b="1" dirty="0">
                <a:solidFill>
                  <a:schemeClr val="tx2"/>
                </a:solidFill>
              </a:rPr>
              <a:t>2:Saga gets account details</a:t>
            </a:r>
          </a:p>
        </p:txBody>
      </p:sp>
      <p:sp>
        <p:nvSpPr>
          <p:cNvPr id="53" name="TextBox 52">
            <a:extLst>
              <a:ext uri="{FF2B5EF4-FFF2-40B4-BE49-F238E27FC236}">
                <a16:creationId xmlns:a16="http://schemas.microsoft.com/office/drawing/2014/main" id="{F0F909C4-5F24-984F-8868-2649340200A0}"/>
              </a:ext>
            </a:extLst>
          </p:cNvPr>
          <p:cNvSpPr txBox="1"/>
          <p:nvPr/>
        </p:nvSpPr>
        <p:spPr>
          <a:xfrm>
            <a:off x="4916596" y="1465561"/>
            <a:ext cx="1505429" cy="715581"/>
          </a:xfrm>
          <a:prstGeom prst="rect">
            <a:avLst/>
          </a:prstGeom>
          <a:noFill/>
        </p:spPr>
        <p:txBody>
          <a:bodyPr wrap="square" rtlCol="0">
            <a:spAutoFit/>
          </a:bodyPr>
          <a:lstStyle/>
          <a:p>
            <a:pPr algn="ctr"/>
            <a:r>
              <a:rPr lang="en-US" sz="1350" b="1" dirty="0">
                <a:solidFill>
                  <a:schemeClr val="accent2"/>
                </a:solidFill>
              </a:rPr>
              <a:t>3:Saga sends enriched booking message</a:t>
            </a:r>
          </a:p>
        </p:txBody>
      </p:sp>
      <p:sp>
        <p:nvSpPr>
          <p:cNvPr id="54" name="TextBox 53">
            <a:extLst>
              <a:ext uri="{FF2B5EF4-FFF2-40B4-BE49-F238E27FC236}">
                <a16:creationId xmlns:a16="http://schemas.microsoft.com/office/drawing/2014/main" id="{E7BAB094-9467-CE47-80DF-B453B77CA0AC}"/>
              </a:ext>
            </a:extLst>
          </p:cNvPr>
          <p:cNvSpPr txBox="1"/>
          <p:nvPr/>
        </p:nvSpPr>
        <p:spPr>
          <a:xfrm rot="16200000">
            <a:off x="-1049823" y="3221251"/>
            <a:ext cx="3322987" cy="415498"/>
          </a:xfrm>
          <a:prstGeom prst="rect">
            <a:avLst/>
          </a:prstGeom>
          <a:noFill/>
        </p:spPr>
        <p:txBody>
          <a:bodyPr wrap="square" rtlCol="0">
            <a:spAutoFit/>
          </a:bodyPr>
          <a:lstStyle/>
          <a:p>
            <a:pPr algn="ctr"/>
            <a:r>
              <a:rPr lang="en-US" sz="2100" dirty="0"/>
              <a:t>Orchestration</a:t>
            </a:r>
          </a:p>
        </p:txBody>
      </p:sp>
      <p:sp>
        <p:nvSpPr>
          <p:cNvPr id="2" name="Slide Number Placeholder 1">
            <a:extLst>
              <a:ext uri="{FF2B5EF4-FFF2-40B4-BE49-F238E27FC236}">
                <a16:creationId xmlns:a16="http://schemas.microsoft.com/office/drawing/2014/main" id="{D23B96F1-46A9-A445-950D-943ED8E2C06D}"/>
              </a:ext>
            </a:extLst>
          </p:cNvPr>
          <p:cNvSpPr>
            <a:spLocks noGrp="1"/>
          </p:cNvSpPr>
          <p:nvPr>
            <p:ph type="sldNum" sz="quarter" idx="12"/>
          </p:nvPr>
        </p:nvSpPr>
        <p:spPr/>
        <p:txBody>
          <a:bodyPr/>
          <a:lstStyle/>
          <a:p>
            <a:fld id="{AA792DF1-A555-43FA-AD2F-E7EC51E120F1}" type="slidenum">
              <a:rPr lang="en-GB" smtClean="0"/>
              <a:t>17</a:t>
            </a:fld>
            <a:endParaRPr lang="en-GB"/>
          </a:p>
        </p:txBody>
      </p:sp>
      <p:sp>
        <p:nvSpPr>
          <p:cNvPr id="36" name="Can 35">
            <a:extLst>
              <a:ext uri="{FF2B5EF4-FFF2-40B4-BE49-F238E27FC236}">
                <a16:creationId xmlns:a16="http://schemas.microsoft.com/office/drawing/2014/main" id="{E33A8B6B-261D-9247-833B-F7390B1BC8F7}"/>
              </a:ext>
            </a:extLst>
          </p:cNvPr>
          <p:cNvSpPr/>
          <p:nvPr/>
        </p:nvSpPr>
        <p:spPr>
          <a:xfrm>
            <a:off x="1883481" y="4044716"/>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Arrow Connector 44">
            <a:extLst>
              <a:ext uri="{FF2B5EF4-FFF2-40B4-BE49-F238E27FC236}">
                <a16:creationId xmlns:a16="http://schemas.microsoft.com/office/drawing/2014/main" id="{BBC590A7-B257-A145-AB7F-19BFF7584A49}"/>
              </a:ext>
            </a:extLst>
          </p:cNvPr>
          <p:cNvCxnSpPr>
            <a:cxnSpLocks/>
          </p:cNvCxnSpPr>
          <p:nvPr/>
        </p:nvCxnSpPr>
        <p:spPr>
          <a:xfrm flipH="1">
            <a:off x="1883481" y="5060860"/>
            <a:ext cx="805832" cy="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0BE6C6D-B93A-EB4C-AADF-F03629AAF92C}"/>
              </a:ext>
            </a:extLst>
          </p:cNvPr>
          <p:cNvCxnSpPr>
            <a:cxnSpLocks/>
          </p:cNvCxnSpPr>
          <p:nvPr/>
        </p:nvCxnSpPr>
        <p:spPr>
          <a:xfrm flipH="1">
            <a:off x="4367406" y="5049856"/>
            <a:ext cx="618221" cy="1"/>
          </a:xfrm>
          <a:prstGeom prst="straightConnector1">
            <a:avLst/>
          </a:prstGeom>
          <a:ln w="254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85F21B9-124D-1A49-B604-7E685F28E44F}"/>
              </a:ext>
            </a:extLst>
          </p:cNvPr>
          <p:cNvSpPr txBox="1"/>
          <p:nvPr/>
        </p:nvSpPr>
        <p:spPr>
          <a:xfrm>
            <a:off x="143069" y="1093002"/>
            <a:ext cx="2318022" cy="738664"/>
          </a:xfrm>
          <a:prstGeom prst="rect">
            <a:avLst/>
          </a:prstGeom>
          <a:noFill/>
          <a:ln>
            <a:solidFill>
              <a:schemeClr val="accent1"/>
            </a:solidFill>
          </a:ln>
        </p:spPr>
        <p:txBody>
          <a:bodyPr wrap="square" rtlCol="0">
            <a:spAutoFit/>
          </a:bodyPr>
          <a:lstStyle/>
          <a:p>
            <a:pPr algn="ctr"/>
            <a:r>
              <a:rPr lang="en-US" sz="2100" dirty="0"/>
              <a:t>Command-Oriented</a:t>
            </a:r>
          </a:p>
        </p:txBody>
      </p:sp>
      <p:cxnSp>
        <p:nvCxnSpPr>
          <p:cNvPr id="57" name="Straight Arrow Connector 56">
            <a:extLst>
              <a:ext uri="{FF2B5EF4-FFF2-40B4-BE49-F238E27FC236}">
                <a16:creationId xmlns:a16="http://schemas.microsoft.com/office/drawing/2014/main" id="{3D20E419-F8F3-B140-B5D4-6DD0FD2A0B2E}"/>
              </a:ext>
            </a:extLst>
          </p:cNvPr>
          <p:cNvCxnSpPr>
            <a:cxnSpLocks/>
          </p:cNvCxnSpPr>
          <p:nvPr/>
        </p:nvCxnSpPr>
        <p:spPr>
          <a:xfrm flipH="1">
            <a:off x="6732144" y="5008854"/>
            <a:ext cx="618221" cy="1"/>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Flowchart: Magnetic Disk 12">
            <a:extLst>
              <a:ext uri="{FF2B5EF4-FFF2-40B4-BE49-F238E27FC236}">
                <a16:creationId xmlns:a16="http://schemas.microsoft.com/office/drawing/2014/main" id="{F010B275-B26E-6245-834C-3DFBB073851F}"/>
              </a:ext>
            </a:extLst>
          </p:cNvPr>
          <p:cNvSpPr/>
          <p:nvPr/>
        </p:nvSpPr>
        <p:spPr>
          <a:xfrm>
            <a:off x="5197455" y="1139143"/>
            <a:ext cx="366206" cy="23660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Tree>
    <p:extLst>
      <p:ext uri="{BB962C8B-B14F-4D97-AF65-F5344CB8AC3E}">
        <p14:creationId xmlns:p14="http://schemas.microsoft.com/office/powerpoint/2010/main" val="294871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8" grpId="0" animBg="1"/>
      <p:bldP spid="47" grpId="0" animBg="1"/>
      <p:bldP spid="49" grpId="0"/>
      <p:bldP spid="50" grpId="0"/>
      <p:bldP spid="5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Arrow Connector 39">
            <a:extLst>
              <a:ext uri="{FF2B5EF4-FFF2-40B4-BE49-F238E27FC236}">
                <a16:creationId xmlns:a16="http://schemas.microsoft.com/office/drawing/2014/main" id="{761A0A02-EC93-E745-8FCA-488FFD58EEC0}"/>
              </a:ext>
            </a:extLst>
          </p:cNvPr>
          <p:cNvCxnSpPr>
            <a:cxnSpLocks/>
            <a:endCxn id="10" idx="2"/>
          </p:cNvCxnSpPr>
          <p:nvPr/>
        </p:nvCxnSpPr>
        <p:spPr>
          <a:xfrm flipV="1">
            <a:off x="2023480" y="3831776"/>
            <a:ext cx="27116" cy="1096367"/>
          </a:xfrm>
          <a:prstGeom prst="straightConnector1">
            <a:avLst/>
          </a:prstGeom>
          <a:ln w="25400">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0B49493-76EE-6043-B80E-11B4EDC02DDC}"/>
              </a:ext>
            </a:extLst>
          </p:cNvPr>
          <p:cNvSpPr/>
          <p:nvPr/>
        </p:nvSpPr>
        <p:spPr>
          <a:xfrm>
            <a:off x="3796192"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 name="Rectangle 3">
            <a:extLst>
              <a:ext uri="{FF2B5EF4-FFF2-40B4-BE49-F238E27FC236}">
                <a16:creationId xmlns:a16="http://schemas.microsoft.com/office/drawing/2014/main" id="{73ADF02A-ED30-9A46-8302-A88ECFE90983}"/>
              </a:ext>
            </a:extLst>
          </p:cNvPr>
          <p:cNvSpPr/>
          <p:nvPr/>
        </p:nvSpPr>
        <p:spPr>
          <a:xfrm>
            <a:off x="6491453" y="2010005"/>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03BEEC08-E20B-2642-A969-56D49D0FA6CA}"/>
              </a:ext>
            </a:extLst>
          </p:cNvPr>
          <p:cNvSpPr txBox="1"/>
          <p:nvPr/>
        </p:nvSpPr>
        <p:spPr>
          <a:xfrm>
            <a:off x="3905634"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87352482-574B-0445-963D-3C1BBB168983}"/>
              </a:ext>
            </a:extLst>
          </p:cNvPr>
          <p:cNvSpPr txBox="1"/>
          <p:nvPr/>
        </p:nvSpPr>
        <p:spPr>
          <a:xfrm>
            <a:off x="6673464" y="212976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Flowchart: Magnetic Disk 12">
            <a:extLst>
              <a:ext uri="{FF2B5EF4-FFF2-40B4-BE49-F238E27FC236}">
                <a16:creationId xmlns:a16="http://schemas.microsoft.com/office/drawing/2014/main" id="{97821A3F-0EF0-3246-9173-428B98482366}"/>
              </a:ext>
            </a:extLst>
          </p:cNvPr>
          <p:cNvSpPr/>
          <p:nvPr/>
        </p:nvSpPr>
        <p:spPr>
          <a:xfrm>
            <a:off x="6763388" y="334562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8" name="Flowchart: Magnetic Disk 12">
            <a:extLst>
              <a:ext uri="{FF2B5EF4-FFF2-40B4-BE49-F238E27FC236}">
                <a16:creationId xmlns:a16="http://schemas.microsoft.com/office/drawing/2014/main" id="{E894D7A6-E1EA-7145-92C9-F490F9B49232}"/>
              </a:ext>
            </a:extLst>
          </p:cNvPr>
          <p:cNvSpPr/>
          <p:nvPr/>
        </p:nvSpPr>
        <p:spPr>
          <a:xfrm>
            <a:off x="3965249" y="336313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0" name="Rectangle 9">
            <a:extLst>
              <a:ext uri="{FF2B5EF4-FFF2-40B4-BE49-F238E27FC236}">
                <a16:creationId xmlns:a16="http://schemas.microsoft.com/office/drawing/2014/main" id="{53D7F487-7B93-AF48-BEE9-43602EEB5A1A}"/>
              </a:ext>
            </a:extLst>
          </p:cNvPr>
          <p:cNvSpPr/>
          <p:nvPr/>
        </p:nvSpPr>
        <p:spPr>
          <a:xfrm>
            <a:off x="1455878"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sp>
        <p:nvSpPr>
          <p:cNvPr id="11" name="TextBox 10">
            <a:extLst>
              <a:ext uri="{FF2B5EF4-FFF2-40B4-BE49-F238E27FC236}">
                <a16:creationId xmlns:a16="http://schemas.microsoft.com/office/drawing/2014/main" id="{49A501AB-B1B6-9A47-ADA4-55E61308741C}"/>
              </a:ext>
            </a:extLst>
          </p:cNvPr>
          <p:cNvSpPr txBox="1"/>
          <p:nvPr/>
        </p:nvSpPr>
        <p:spPr>
          <a:xfrm>
            <a:off x="1565320"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2" name="Flowchart: Magnetic Disk 12">
            <a:extLst>
              <a:ext uri="{FF2B5EF4-FFF2-40B4-BE49-F238E27FC236}">
                <a16:creationId xmlns:a16="http://schemas.microsoft.com/office/drawing/2014/main" id="{1A725DED-4A29-BC42-BC90-A8200796BE4F}"/>
              </a:ext>
            </a:extLst>
          </p:cNvPr>
          <p:cNvSpPr/>
          <p:nvPr/>
        </p:nvSpPr>
        <p:spPr>
          <a:xfrm>
            <a:off x="1604407" y="3311049"/>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Bookings Db</a:t>
            </a:r>
          </a:p>
        </p:txBody>
      </p:sp>
      <p:sp>
        <p:nvSpPr>
          <p:cNvPr id="13" name="Rectangle 12">
            <a:extLst>
              <a:ext uri="{FF2B5EF4-FFF2-40B4-BE49-F238E27FC236}">
                <a16:creationId xmlns:a16="http://schemas.microsoft.com/office/drawing/2014/main" id="{8EF1A9E1-BDCB-1C46-8A2D-E966C7385C22}"/>
              </a:ext>
            </a:extLst>
          </p:cNvPr>
          <p:cNvSpPr/>
          <p:nvPr/>
        </p:nvSpPr>
        <p:spPr>
          <a:xfrm>
            <a:off x="1333630" y="4880952"/>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a:extLst>
              <a:ext uri="{FF2B5EF4-FFF2-40B4-BE49-F238E27FC236}">
                <a16:creationId xmlns:a16="http://schemas.microsoft.com/office/drawing/2014/main" id="{9260EF9C-B76A-9245-B45A-1CD56BE915CA}"/>
              </a:ext>
            </a:extLst>
          </p:cNvPr>
          <p:cNvSpPr txBox="1"/>
          <p:nvPr/>
        </p:nvSpPr>
        <p:spPr>
          <a:xfrm>
            <a:off x="4003603" y="5060860"/>
            <a:ext cx="649152" cy="300082"/>
          </a:xfrm>
          <a:prstGeom prst="rect">
            <a:avLst/>
          </a:prstGeom>
          <a:noFill/>
        </p:spPr>
        <p:txBody>
          <a:bodyPr wrap="none" rtlCol="0">
            <a:spAutoFit/>
          </a:bodyPr>
          <a:lstStyle/>
          <a:p>
            <a:r>
              <a:rPr lang="en-US" sz="1350" dirty="0"/>
              <a:t>Broker</a:t>
            </a:r>
          </a:p>
        </p:txBody>
      </p:sp>
      <p:cxnSp>
        <p:nvCxnSpPr>
          <p:cNvPr id="15" name="Straight Arrow Connector 14">
            <a:extLst>
              <a:ext uri="{FF2B5EF4-FFF2-40B4-BE49-F238E27FC236}">
                <a16:creationId xmlns:a16="http://schemas.microsoft.com/office/drawing/2014/main" id="{A5A9E2C4-3D16-8442-A776-0507C771D899}"/>
              </a:ext>
            </a:extLst>
          </p:cNvPr>
          <p:cNvCxnSpPr>
            <a:cxnSpLocks/>
          </p:cNvCxnSpPr>
          <p:nvPr/>
        </p:nvCxnSpPr>
        <p:spPr>
          <a:xfrm flipV="1">
            <a:off x="4447653" y="3831775"/>
            <a:ext cx="0" cy="1049177"/>
          </a:xfrm>
          <a:prstGeom prst="straightConnector1">
            <a:avLst/>
          </a:prstGeom>
          <a:ln w="254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an 15">
            <a:extLst>
              <a:ext uri="{FF2B5EF4-FFF2-40B4-BE49-F238E27FC236}">
                <a16:creationId xmlns:a16="http://schemas.microsoft.com/office/drawing/2014/main" id="{F1AC7696-4443-B34C-80D4-BC8A3328CE7C}"/>
              </a:ext>
            </a:extLst>
          </p:cNvPr>
          <p:cNvSpPr/>
          <p:nvPr/>
        </p:nvSpPr>
        <p:spPr>
          <a:xfrm>
            <a:off x="4335847" y="406276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7" name="Straight Arrow Connector 16">
            <a:extLst>
              <a:ext uri="{FF2B5EF4-FFF2-40B4-BE49-F238E27FC236}">
                <a16:creationId xmlns:a16="http://schemas.microsoft.com/office/drawing/2014/main" id="{CDF1D560-B14D-8542-8BE4-3D92034D78FB}"/>
              </a:ext>
            </a:extLst>
          </p:cNvPr>
          <p:cNvCxnSpPr>
            <a:cxnSpLocks/>
          </p:cNvCxnSpPr>
          <p:nvPr/>
        </p:nvCxnSpPr>
        <p:spPr>
          <a:xfrm flipV="1">
            <a:off x="7250721" y="3831775"/>
            <a:ext cx="0" cy="1049177"/>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Can 17">
            <a:extLst>
              <a:ext uri="{FF2B5EF4-FFF2-40B4-BE49-F238E27FC236}">
                <a16:creationId xmlns:a16="http://schemas.microsoft.com/office/drawing/2014/main" id="{A96A48BF-E097-224F-B9FA-786985B345EC}"/>
              </a:ext>
            </a:extLst>
          </p:cNvPr>
          <p:cNvSpPr/>
          <p:nvPr/>
        </p:nvSpPr>
        <p:spPr>
          <a:xfrm>
            <a:off x="7126752" y="403832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FBE4F454-3A4C-6347-AE86-CFC753D1F2BD}"/>
              </a:ext>
            </a:extLst>
          </p:cNvPr>
          <p:cNvSpPr/>
          <p:nvPr/>
        </p:nvSpPr>
        <p:spPr>
          <a:xfrm>
            <a:off x="3370034" y="984499"/>
            <a:ext cx="2248200" cy="55361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Processor Manager</a:t>
            </a:r>
          </a:p>
        </p:txBody>
      </p:sp>
      <p:cxnSp>
        <p:nvCxnSpPr>
          <p:cNvPr id="23" name="Straight Arrow Connector 22">
            <a:extLst>
              <a:ext uri="{FF2B5EF4-FFF2-40B4-BE49-F238E27FC236}">
                <a16:creationId xmlns:a16="http://schemas.microsoft.com/office/drawing/2014/main" id="{1F96C257-11FC-E141-AC24-275B051241BB}"/>
              </a:ext>
            </a:extLst>
          </p:cNvPr>
          <p:cNvCxnSpPr>
            <a:cxnSpLocks/>
          </p:cNvCxnSpPr>
          <p:nvPr/>
        </p:nvCxnSpPr>
        <p:spPr>
          <a:xfrm flipH="1">
            <a:off x="2343143" y="1538108"/>
            <a:ext cx="1138824" cy="3390035"/>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ADA138E-4499-FC46-B861-B833D5A93AEB}"/>
              </a:ext>
            </a:extLst>
          </p:cNvPr>
          <p:cNvCxnSpPr>
            <a:cxnSpLocks/>
          </p:cNvCxnSpPr>
          <p:nvPr/>
        </p:nvCxnSpPr>
        <p:spPr>
          <a:xfrm flipV="1">
            <a:off x="2689313" y="1573152"/>
            <a:ext cx="1090046" cy="3354991"/>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Can 26">
            <a:extLst>
              <a:ext uri="{FF2B5EF4-FFF2-40B4-BE49-F238E27FC236}">
                <a16:creationId xmlns:a16="http://schemas.microsoft.com/office/drawing/2014/main" id="{A061BBE0-7AF2-E04B-ACF4-314266ADAF32}"/>
              </a:ext>
            </a:extLst>
          </p:cNvPr>
          <p:cNvSpPr/>
          <p:nvPr/>
        </p:nvSpPr>
        <p:spPr>
          <a:xfrm rot="983302">
            <a:off x="3216943" y="27874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2" name="Straight Arrow Connector 31">
            <a:extLst>
              <a:ext uri="{FF2B5EF4-FFF2-40B4-BE49-F238E27FC236}">
                <a16:creationId xmlns:a16="http://schemas.microsoft.com/office/drawing/2014/main" id="{1CE28515-57D5-9F44-9563-C5891980B613}"/>
              </a:ext>
            </a:extLst>
          </p:cNvPr>
          <p:cNvCxnSpPr>
            <a:cxnSpLocks/>
          </p:cNvCxnSpPr>
          <p:nvPr/>
        </p:nvCxnSpPr>
        <p:spPr>
          <a:xfrm flipH="1" flipV="1">
            <a:off x="4750813" y="1517047"/>
            <a:ext cx="388234" cy="3363905"/>
          </a:xfrm>
          <a:prstGeom prst="straightConnector1">
            <a:avLst/>
          </a:prstGeom>
          <a:ln w="254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4670FD-5B9F-124E-B84B-A40E7D6E9BAA}"/>
              </a:ext>
            </a:extLst>
          </p:cNvPr>
          <p:cNvCxnSpPr>
            <a:cxnSpLocks/>
          </p:cNvCxnSpPr>
          <p:nvPr/>
        </p:nvCxnSpPr>
        <p:spPr>
          <a:xfrm>
            <a:off x="4390910" y="1556874"/>
            <a:ext cx="543780" cy="3324079"/>
          </a:xfrm>
          <a:prstGeom prst="straightConnector1">
            <a:avLst/>
          </a:prstGeom>
          <a:ln w="254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Can 37">
            <a:extLst>
              <a:ext uri="{FF2B5EF4-FFF2-40B4-BE49-F238E27FC236}">
                <a16:creationId xmlns:a16="http://schemas.microsoft.com/office/drawing/2014/main" id="{0941B95E-64CA-2442-835D-540133DD4790}"/>
              </a:ext>
            </a:extLst>
          </p:cNvPr>
          <p:cNvSpPr/>
          <p:nvPr/>
        </p:nvSpPr>
        <p:spPr>
          <a:xfrm>
            <a:off x="4975084" y="4094956"/>
            <a:ext cx="222371" cy="367120"/>
          </a:xfrm>
          <a:prstGeom prst="can">
            <a:avLst>
              <a:gd name="adj" fmla="val 5481"/>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9" name="Straight Arrow Connector 38">
            <a:extLst>
              <a:ext uri="{FF2B5EF4-FFF2-40B4-BE49-F238E27FC236}">
                <a16:creationId xmlns:a16="http://schemas.microsoft.com/office/drawing/2014/main" id="{33779D22-5ED1-9B4F-91FA-F8891445CFC8}"/>
              </a:ext>
            </a:extLst>
          </p:cNvPr>
          <p:cNvCxnSpPr>
            <a:cxnSpLocks/>
          </p:cNvCxnSpPr>
          <p:nvPr/>
        </p:nvCxnSpPr>
        <p:spPr>
          <a:xfrm>
            <a:off x="5410982" y="1547491"/>
            <a:ext cx="1357671" cy="3341601"/>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FDC11AF-84FD-6141-B5DD-9737EA28A73B}"/>
              </a:ext>
            </a:extLst>
          </p:cNvPr>
          <p:cNvCxnSpPr>
            <a:cxnSpLocks/>
          </p:cNvCxnSpPr>
          <p:nvPr/>
        </p:nvCxnSpPr>
        <p:spPr>
          <a:xfrm flipH="1" flipV="1">
            <a:off x="5231184" y="1556873"/>
            <a:ext cx="1260269" cy="3289035"/>
          </a:xfrm>
          <a:prstGeom prst="straightConnector1">
            <a:avLst/>
          </a:prstGeom>
          <a:ln w="254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6E89774C-B916-1A48-ADD9-4929B9E1FA41}"/>
              </a:ext>
            </a:extLst>
          </p:cNvPr>
          <p:cNvSpPr/>
          <p:nvPr/>
        </p:nvSpPr>
        <p:spPr>
          <a:xfrm rot="20339881">
            <a:off x="5699598" y="281898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TextBox 49">
            <a:extLst>
              <a:ext uri="{FF2B5EF4-FFF2-40B4-BE49-F238E27FC236}">
                <a16:creationId xmlns:a16="http://schemas.microsoft.com/office/drawing/2014/main" id="{0B0AD50E-EBA3-CB49-B173-D74B4417F540}"/>
              </a:ext>
            </a:extLst>
          </p:cNvPr>
          <p:cNvSpPr txBox="1"/>
          <p:nvPr/>
        </p:nvSpPr>
        <p:spPr>
          <a:xfrm>
            <a:off x="4980283" y="1725750"/>
            <a:ext cx="914287" cy="715581"/>
          </a:xfrm>
          <a:prstGeom prst="rect">
            <a:avLst/>
          </a:prstGeom>
          <a:noFill/>
        </p:spPr>
        <p:txBody>
          <a:bodyPr wrap="square" rtlCol="0">
            <a:spAutoFit/>
          </a:bodyPr>
          <a:lstStyle/>
          <a:p>
            <a:pPr algn="ctr"/>
            <a:r>
              <a:rPr lang="en-US" sz="1350" b="1" dirty="0">
                <a:solidFill>
                  <a:schemeClr val="accent2"/>
                </a:solidFill>
              </a:rPr>
              <a:t>1:Saga gets error response</a:t>
            </a:r>
          </a:p>
        </p:txBody>
      </p:sp>
      <p:sp>
        <p:nvSpPr>
          <p:cNvPr id="54" name="TextBox 53">
            <a:extLst>
              <a:ext uri="{FF2B5EF4-FFF2-40B4-BE49-F238E27FC236}">
                <a16:creationId xmlns:a16="http://schemas.microsoft.com/office/drawing/2014/main" id="{E7BAB094-9467-CE47-80DF-B453B77CA0AC}"/>
              </a:ext>
            </a:extLst>
          </p:cNvPr>
          <p:cNvSpPr txBox="1"/>
          <p:nvPr/>
        </p:nvSpPr>
        <p:spPr>
          <a:xfrm rot="16200000">
            <a:off x="-1866122" y="3034833"/>
            <a:ext cx="4974336" cy="415498"/>
          </a:xfrm>
          <a:prstGeom prst="rect">
            <a:avLst/>
          </a:prstGeom>
          <a:noFill/>
        </p:spPr>
        <p:txBody>
          <a:bodyPr wrap="square" rtlCol="0">
            <a:spAutoFit/>
          </a:bodyPr>
          <a:lstStyle/>
          <a:p>
            <a:pPr algn="ctr"/>
            <a:r>
              <a:rPr lang="en-US" sz="2100" dirty="0"/>
              <a:t>Compensation (Error)</a:t>
            </a:r>
          </a:p>
        </p:txBody>
      </p:sp>
      <p:sp>
        <p:nvSpPr>
          <p:cNvPr id="2" name="Slide Number Placeholder 1">
            <a:extLst>
              <a:ext uri="{FF2B5EF4-FFF2-40B4-BE49-F238E27FC236}">
                <a16:creationId xmlns:a16="http://schemas.microsoft.com/office/drawing/2014/main" id="{D23B96F1-46A9-A445-950D-943ED8E2C06D}"/>
              </a:ext>
            </a:extLst>
          </p:cNvPr>
          <p:cNvSpPr>
            <a:spLocks noGrp="1"/>
          </p:cNvSpPr>
          <p:nvPr>
            <p:ph type="sldNum" sz="quarter" idx="12"/>
          </p:nvPr>
        </p:nvSpPr>
        <p:spPr/>
        <p:txBody>
          <a:bodyPr/>
          <a:lstStyle/>
          <a:p>
            <a:fld id="{AA792DF1-A555-43FA-AD2F-E7EC51E120F1}" type="slidenum">
              <a:rPr lang="en-GB" smtClean="0"/>
              <a:t>18</a:t>
            </a:fld>
            <a:endParaRPr lang="en-GB"/>
          </a:p>
        </p:txBody>
      </p:sp>
      <p:sp>
        <p:nvSpPr>
          <p:cNvPr id="36" name="Can 35">
            <a:extLst>
              <a:ext uri="{FF2B5EF4-FFF2-40B4-BE49-F238E27FC236}">
                <a16:creationId xmlns:a16="http://schemas.microsoft.com/office/drawing/2014/main" id="{E33A8B6B-261D-9247-833B-F7390B1BC8F7}"/>
              </a:ext>
            </a:extLst>
          </p:cNvPr>
          <p:cNvSpPr/>
          <p:nvPr/>
        </p:nvSpPr>
        <p:spPr>
          <a:xfrm>
            <a:off x="1883481" y="4044716"/>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Arrow Connector 44">
            <a:extLst>
              <a:ext uri="{FF2B5EF4-FFF2-40B4-BE49-F238E27FC236}">
                <a16:creationId xmlns:a16="http://schemas.microsoft.com/office/drawing/2014/main" id="{BBC590A7-B257-A145-AB7F-19BFF7584A49}"/>
              </a:ext>
            </a:extLst>
          </p:cNvPr>
          <p:cNvCxnSpPr>
            <a:cxnSpLocks/>
          </p:cNvCxnSpPr>
          <p:nvPr/>
        </p:nvCxnSpPr>
        <p:spPr>
          <a:xfrm flipH="1">
            <a:off x="1883481" y="5060860"/>
            <a:ext cx="805832" cy="1"/>
          </a:xfrm>
          <a:prstGeom prst="straightConnector1">
            <a:avLst/>
          </a:prstGeom>
          <a:ln w="25400">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0BE6C6D-B93A-EB4C-AADF-F03629AAF92C}"/>
              </a:ext>
            </a:extLst>
          </p:cNvPr>
          <p:cNvCxnSpPr>
            <a:cxnSpLocks/>
          </p:cNvCxnSpPr>
          <p:nvPr/>
        </p:nvCxnSpPr>
        <p:spPr>
          <a:xfrm flipH="1">
            <a:off x="4367406" y="5049856"/>
            <a:ext cx="618221" cy="1"/>
          </a:xfrm>
          <a:prstGeom prst="straightConnector1">
            <a:avLst/>
          </a:prstGeom>
          <a:ln w="254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D20E419-F8F3-B140-B5D4-6DD0FD2A0B2E}"/>
              </a:ext>
            </a:extLst>
          </p:cNvPr>
          <p:cNvCxnSpPr>
            <a:cxnSpLocks/>
          </p:cNvCxnSpPr>
          <p:nvPr/>
        </p:nvCxnSpPr>
        <p:spPr>
          <a:xfrm flipH="1">
            <a:off x="6732144" y="5008854"/>
            <a:ext cx="618221" cy="1"/>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Explosion 1 8">
            <a:extLst>
              <a:ext uri="{FF2B5EF4-FFF2-40B4-BE49-F238E27FC236}">
                <a16:creationId xmlns:a16="http://schemas.microsoft.com/office/drawing/2014/main" id="{A217F467-2D70-844A-BA08-5AFC3907C156}"/>
              </a:ext>
            </a:extLst>
          </p:cNvPr>
          <p:cNvSpPr/>
          <p:nvPr/>
        </p:nvSpPr>
        <p:spPr>
          <a:xfrm>
            <a:off x="6893626" y="2656362"/>
            <a:ext cx="552203" cy="633238"/>
          </a:xfrm>
          <a:prstGeom prst="irregularSeal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TextBox 40">
            <a:extLst>
              <a:ext uri="{FF2B5EF4-FFF2-40B4-BE49-F238E27FC236}">
                <a16:creationId xmlns:a16="http://schemas.microsoft.com/office/drawing/2014/main" id="{7CE675CA-BAE4-6C43-8E05-6198C9E90CF6}"/>
              </a:ext>
            </a:extLst>
          </p:cNvPr>
          <p:cNvSpPr txBox="1"/>
          <p:nvPr/>
        </p:nvSpPr>
        <p:spPr>
          <a:xfrm>
            <a:off x="2673896" y="1517458"/>
            <a:ext cx="914287" cy="715581"/>
          </a:xfrm>
          <a:prstGeom prst="rect">
            <a:avLst/>
          </a:prstGeom>
          <a:noFill/>
        </p:spPr>
        <p:txBody>
          <a:bodyPr wrap="square" rtlCol="0">
            <a:spAutoFit/>
          </a:bodyPr>
          <a:lstStyle/>
          <a:p>
            <a:pPr algn="ctr"/>
            <a:r>
              <a:rPr lang="en-US" sz="1350" b="1" dirty="0">
                <a:solidFill>
                  <a:schemeClr val="accent1"/>
                </a:solidFill>
              </a:rPr>
              <a:t>1:Saga cancels booking</a:t>
            </a:r>
          </a:p>
        </p:txBody>
      </p:sp>
      <p:sp>
        <p:nvSpPr>
          <p:cNvPr id="43" name="TextBox 42">
            <a:extLst>
              <a:ext uri="{FF2B5EF4-FFF2-40B4-BE49-F238E27FC236}">
                <a16:creationId xmlns:a16="http://schemas.microsoft.com/office/drawing/2014/main" id="{32F60E62-79B6-9241-BC88-4DBEC8FEFD7B}"/>
              </a:ext>
            </a:extLst>
          </p:cNvPr>
          <p:cNvSpPr txBox="1"/>
          <p:nvPr/>
        </p:nvSpPr>
        <p:spPr>
          <a:xfrm>
            <a:off x="4036990" y="1536922"/>
            <a:ext cx="914287" cy="715581"/>
          </a:xfrm>
          <a:prstGeom prst="rect">
            <a:avLst/>
          </a:prstGeom>
          <a:noFill/>
        </p:spPr>
        <p:txBody>
          <a:bodyPr wrap="square" rtlCol="0">
            <a:spAutoFit/>
          </a:bodyPr>
          <a:lstStyle/>
          <a:p>
            <a:pPr algn="ctr"/>
            <a:r>
              <a:rPr lang="en-US" sz="1350" b="1" dirty="0">
                <a:solidFill>
                  <a:schemeClr val="tx2"/>
                </a:solidFill>
              </a:rPr>
              <a:t>1:Saga emails customer</a:t>
            </a:r>
          </a:p>
        </p:txBody>
      </p:sp>
    </p:spTree>
    <p:extLst>
      <p:ext uri="{BB962C8B-B14F-4D97-AF65-F5344CB8AC3E}">
        <p14:creationId xmlns:p14="http://schemas.microsoft.com/office/powerpoint/2010/main" val="18475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8" grpId="0" animBg="1"/>
      <p:bldP spid="47" grpId="0" animBg="1"/>
      <p:bldP spid="9" grpId="0" animBg="1"/>
      <p:bldP spid="41" grpId="0"/>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Arrow Connector 39">
            <a:extLst>
              <a:ext uri="{FF2B5EF4-FFF2-40B4-BE49-F238E27FC236}">
                <a16:creationId xmlns:a16="http://schemas.microsoft.com/office/drawing/2014/main" id="{761A0A02-EC93-E745-8FCA-488FFD58EEC0}"/>
              </a:ext>
            </a:extLst>
          </p:cNvPr>
          <p:cNvCxnSpPr>
            <a:cxnSpLocks/>
            <a:endCxn id="10" idx="2"/>
          </p:cNvCxnSpPr>
          <p:nvPr/>
        </p:nvCxnSpPr>
        <p:spPr>
          <a:xfrm flipV="1">
            <a:off x="2023480" y="3831776"/>
            <a:ext cx="27116" cy="1096367"/>
          </a:xfrm>
          <a:prstGeom prst="straightConnector1">
            <a:avLst/>
          </a:prstGeom>
          <a:ln w="25400">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0B49493-76EE-6043-B80E-11B4EDC02DDC}"/>
              </a:ext>
            </a:extLst>
          </p:cNvPr>
          <p:cNvSpPr/>
          <p:nvPr/>
        </p:nvSpPr>
        <p:spPr>
          <a:xfrm>
            <a:off x="3796192"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 name="Rectangle 3">
            <a:extLst>
              <a:ext uri="{FF2B5EF4-FFF2-40B4-BE49-F238E27FC236}">
                <a16:creationId xmlns:a16="http://schemas.microsoft.com/office/drawing/2014/main" id="{73ADF02A-ED30-9A46-8302-A88ECFE90983}"/>
              </a:ext>
            </a:extLst>
          </p:cNvPr>
          <p:cNvSpPr/>
          <p:nvPr/>
        </p:nvSpPr>
        <p:spPr>
          <a:xfrm>
            <a:off x="6491453" y="2010005"/>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03BEEC08-E20B-2642-A969-56D49D0FA6CA}"/>
              </a:ext>
            </a:extLst>
          </p:cNvPr>
          <p:cNvSpPr txBox="1"/>
          <p:nvPr/>
        </p:nvSpPr>
        <p:spPr>
          <a:xfrm>
            <a:off x="3905634"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87352482-574B-0445-963D-3C1BBB168983}"/>
              </a:ext>
            </a:extLst>
          </p:cNvPr>
          <p:cNvSpPr txBox="1"/>
          <p:nvPr/>
        </p:nvSpPr>
        <p:spPr>
          <a:xfrm>
            <a:off x="6673464" y="212976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Flowchart: Magnetic Disk 12">
            <a:extLst>
              <a:ext uri="{FF2B5EF4-FFF2-40B4-BE49-F238E27FC236}">
                <a16:creationId xmlns:a16="http://schemas.microsoft.com/office/drawing/2014/main" id="{97821A3F-0EF0-3246-9173-428B98482366}"/>
              </a:ext>
            </a:extLst>
          </p:cNvPr>
          <p:cNvSpPr/>
          <p:nvPr/>
        </p:nvSpPr>
        <p:spPr>
          <a:xfrm>
            <a:off x="6763388" y="334562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8" name="Flowchart: Magnetic Disk 12">
            <a:extLst>
              <a:ext uri="{FF2B5EF4-FFF2-40B4-BE49-F238E27FC236}">
                <a16:creationId xmlns:a16="http://schemas.microsoft.com/office/drawing/2014/main" id="{E894D7A6-E1EA-7145-92C9-F490F9B49232}"/>
              </a:ext>
            </a:extLst>
          </p:cNvPr>
          <p:cNvSpPr/>
          <p:nvPr/>
        </p:nvSpPr>
        <p:spPr>
          <a:xfrm>
            <a:off x="3965249" y="336313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0" name="Rectangle 9">
            <a:extLst>
              <a:ext uri="{FF2B5EF4-FFF2-40B4-BE49-F238E27FC236}">
                <a16:creationId xmlns:a16="http://schemas.microsoft.com/office/drawing/2014/main" id="{53D7F487-7B93-AF48-BEE9-43602EEB5A1A}"/>
              </a:ext>
            </a:extLst>
          </p:cNvPr>
          <p:cNvSpPr/>
          <p:nvPr/>
        </p:nvSpPr>
        <p:spPr>
          <a:xfrm>
            <a:off x="1455878"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sp>
        <p:nvSpPr>
          <p:cNvPr id="11" name="TextBox 10">
            <a:extLst>
              <a:ext uri="{FF2B5EF4-FFF2-40B4-BE49-F238E27FC236}">
                <a16:creationId xmlns:a16="http://schemas.microsoft.com/office/drawing/2014/main" id="{49A501AB-B1B6-9A47-ADA4-55E61308741C}"/>
              </a:ext>
            </a:extLst>
          </p:cNvPr>
          <p:cNvSpPr txBox="1"/>
          <p:nvPr/>
        </p:nvSpPr>
        <p:spPr>
          <a:xfrm>
            <a:off x="1565320"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2" name="Flowchart: Magnetic Disk 12">
            <a:extLst>
              <a:ext uri="{FF2B5EF4-FFF2-40B4-BE49-F238E27FC236}">
                <a16:creationId xmlns:a16="http://schemas.microsoft.com/office/drawing/2014/main" id="{1A725DED-4A29-BC42-BC90-A8200796BE4F}"/>
              </a:ext>
            </a:extLst>
          </p:cNvPr>
          <p:cNvSpPr/>
          <p:nvPr/>
        </p:nvSpPr>
        <p:spPr>
          <a:xfrm>
            <a:off x="1604407" y="3311049"/>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Bookings Db</a:t>
            </a:r>
          </a:p>
        </p:txBody>
      </p:sp>
      <p:sp>
        <p:nvSpPr>
          <p:cNvPr id="13" name="Rectangle 12">
            <a:extLst>
              <a:ext uri="{FF2B5EF4-FFF2-40B4-BE49-F238E27FC236}">
                <a16:creationId xmlns:a16="http://schemas.microsoft.com/office/drawing/2014/main" id="{8EF1A9E1-BDCB-1C46-8A2D-E966C7385C22}"/>
              </a:ext>
            </a:extLst>
          </p:cNvPr>
          <p:cNvSpPr/>
          <p:nvPr/>
        </p:nvSpPr>
        <p:spPr>
          <a:xfrm>
            <a:off x="1333630" y="4880952"/>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a:extLst>
              <a:ext uri="{FF2B5EF4-FFF2-40B4-BE49-F238E27FC236}">
                <a16:creationId xmlns:a16="http://schemas.microsoft.com/office/drawing/2014/main" id="{9260EF9C-B76A-9245-B45A-1CD56BE915CA}"/>
              </a:ext>
            </a:extLst>
          </p:cNvPr>
          <p:cNvSpPr txBox="1"/>
          <p:nvPr/>
        </p:nvSpPr>
        <p:spPr>
          <a:xfrm>
            <a:off x="4003603" y="5060860"/>
            <a:ext cx="649152" cy="300082"/>
          </a:xfrm>
          <a:prstGeom prst="rect">
            <a:avLst/>
          </a:prstGeom>
          <a:noFill/>
        </p:spPr>
        <p:txBody>
          <a:bodyPr wrap="none" rtlCol="0">
            <a:spAutoFit/>
          </a:bodyPr>
          <a:lstStyle/>
          <a:p>
            <a:r>
              <a:rPr lang="en-US" sz="1350" dirty="0"/>
              <a:t>Broker</a:t>
            </a:r>
          </a:p>
        </p:txBody>
      </p:sp>
      <p:cxnSp>
        <p:nvCxnSpPr>
          <p:cNvPr id="15" name="Straight Arrow Connector 14">
            <a:extLst>
              <a:ext uri="{FF2B5EF4-FFF2-40B4-BE49-F238E27FC236}">
                <a16:creationId xmlns:a16="http://schemas.microsoft.com/office/drawing/2014/main" id="{A5A9E2C4-3D16-8442-A776-0507C771D899}"/>
              </a:ext>
            </a:extLst>
          </p:cNvPr>
          <p:cNvCxnSpPr>
            <a:cxnSpLocks/>
          </p:cNvCxnSpPr>
          <p:nvPr/>
        </p:nvCxnSpPr>
        <p:spPr>
          <a:xfrm flipV="1">
            <a:off x="4447653" y="3831775"/>
            <a:ext cx="0" cy="1049177"/>
          </a:xfrm>
          <a:prstGeom prst="straightConnector1">
            <a:avLst/>
          </a:prstGeom>
          <a:ln w="25400" cmpd="sng">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an 15">
            <a:extLst>
              <a:ext uri="{FF2B5EF4-FFF2-40B4-BE49-F238E27FC236}">
                <a16:creationId xmlns:a16="http://schemas.microsoft.com/office/drawing/2014/main" id="{F1AC7696-4443-B34C-80D4-BC8A3328CE7C}"/>
              </a:ext>
            </a:extLst>
          </p:cNvPr>
          <p:cNvSpPr/>
          <p:nvPr/>
        </p:nvSpPr>
        <p:spPr>
          <a:xfrm>
            <a:off x="4335847" y="406276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Can 17">
            <a:extLst>
              <a:ext uri="{FF2B5EF4-FFF2-40B4-BE49-F238E27FC236}">
                <a16:creationId xmlns:a16="http://schemas.microsoft.com/office/drawing/2014/main" id="{A96A48BF-E097-224F-B9FA-786985B345EC}"/>
              </a:ext>
            </a:extLst>
          </p:cNvPr>
          <p:cNvSpPr/>
          <p:nvPr/>
        </p:nvSpPr>
        <p:spPr>
          <a:xfrm>
            <a:off x="7126752" y="403832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FBE4F454-3A4C-6347-AE86-CFC753D1F2BD}"/>
              </a:ext>
            </a:extLst>
          </p:cNvPr>
          <p:cNvSpPr/>
          <p:nvPr/>
        </p:nvSpPr>
        <p:spPr>
          <a:xfrm>
            <a:off x="3370034" y="984499"/>
            <a:ext cx="2248200" cy="55361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Processor Manager</a:t>
            </a:r>
          </a:p>
        </p:txBody>
      </p:sp>
      <p:cxnSp>
        <p:nvCxnSpPr>
          <p:cNvPr id="23" name="Straight Arrow Connector 22">
            <a:extLst>
              <a:ext uri="{FF2B5EF4-FFF2-40B4-BE49-F238E27FC236}">
                <a16:creationId xmlns:a16="http://schemas.microsoft.com/office/drawing/2014/main" id="{1F96C257-11FC-E141-AC24-275B051241BB}"/>
              </a:ext>
            </a:extLst>
          </p:cNvPr>
          <p:cNvCxnSpPr>
            <a:cxnSpLocks/>
          </p:cNvCxnSpPr>
          <p:nvPr/>
        </p:nvCxnSpPr>
        <p:spPr>
          <a:xfrm flipH="1">
            <a:off x="2343143" y="1538108"/>
            <a:ext cx="1138824" cy="3390035"/>
          </a:xfrm>
          <a:prstGeom prst="straightConnector1">
            <a:avLst/>
          </a:prstGeom>
          <a:ln w="254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ADA138E-4499-FC46-B861-B833D5A93AEB}"/>
              </a:ext>
            </a:extLst>
          </p:cNvPr>
          <p:cNvCxnSpPr>
            <a:cxnSpLocks/>
          </p:cNvCxnSpPr>
          <p:nvPr/>
        </p:nvCxnSpPr>
        <p:spPr>
          <a:xfrm flipV="1">
            <a:off x="2689313" y="1573152"/>
            <a:ext cx="1090046" cy="3354991"/>
          </a:xfrm>
          <a:prstGeom prst="straightConnector1">
            <a:avLst/>
          </a:prstGeom>
          <a:ln w="25400">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Can 26">
            <a:extLst>
              <a:ext uri="{FF2B5EF4-FFF2-40B4-BE49-F238E27FC236}">
                <a16:creationId xmlns:a16="http://schemas.microsoft.com/office/drawing/2014/main" id="{A061BBE0-7AF2-E04B-ACF4-314266ADAF32}"/>
              </a:ext>
            </a:extLst>
          </p:cNvPr>
          <p:cNvSpPr/>
          <p:nvPr/>
        </p:nvSpPr>
        <p:spPr>
          <a:xfrm rot="983302">
            <a:off x="3216943" y="27874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2" name="Straight Arrow Connector 31">
            <a:extLst>
              <a:ext uri="{FF2B5EF4-FFF2-40B4-BE49-F238E27FC236}">
                <a16:creationId xmlns:a16="http://schemas.microsoft.com/office/drawing/2014/main" id="{1CE28515-57D5-9F44-9563-C5891980B613}"/>
              </a:ext>
            </a:extLst>
          </p:cNvPr>
          <p:cNvCxnSpPr>
            <a:cxnSpLocks/>
          </p:cNvCxnSpPr>
          <p:nvPr/>
        </p:nvCxnSpPr>
        <p:spPr>
          <a:xfrm flipH="1" flipV="1">
            <a:off x="4750813" y="1517047"/>
            <a:ext cx="388234" cy="3363905"/>
          </a:xfrm>
          <a:prstGeom prst="straightConnector1">
            <a:avLst/>
          </a:prstGeom>
          <a:ln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4670FD-5B9F-124E-B84B-A40E7D6E9BAA}"/>
              </a:ext>
            </a:extLst>
          </p:cNvPr>
          <p:cNvCxnSpPr>
            <a:cxnSpLocks/>
          </p:cNvCxnSpPr>
          <p:nvPr/>
        </p:nvCxnSpPr>
        <p:spPr>
          <a:xfrm>
            <a:off x="4390910" y="1556874"/>
            <a:ext cx="543780" cy="3324079"/>
          </a:xfrm>
          <a:prstGeom prst="straightConnector1">
            <a:avLst/>
          </a:prstGeom>
          <a:ln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8" name="Can 37">
            <a:extLst>
              <a:ext uri="{FF2B5EF4-FFF2-40B4-BE49-F238E27FC236}">
                <a16:creationId xmlns:a16="http://schemas.microsoft.com/office/drawing/2014/main" id="{0941B95E-64CA-2442-835D-540133DD4790}"/>
              </a:ext>
            </a:extLst>
          </p:cNvPr>
          <p:cNvSpPr/>
          <p:nvPr/>
        </p:nvSpPr>
        <p:spPr>
          <a:xfrm>
            <a:off x="4975084" y="4094956"/>
            <a:ext cx="222371" cy="367120"/>
          </a:xfrm>
          <a:prstGeom prst="can">
            <a:avLst>
              <a:gd name="adj" fmla="val 5481"/>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9" name="Straight Arrow Connector 38">
            <a:extLst>
              <a:ext uri="{FF2B5EF4-FFF2-40B4-BE49-F238E27FC236}">
                <a16:creationId xmlns:a16="http://schemas.microsoft.com/office/drawing/2014/main" id="{33779D22-5ED1-9B4F-91FA-F8891445CFC8}"/>
              </a:ext>
            </a:extLst>
          </p:cNvPr>
          <p:cNvCxnSpPr>
            <a:cxnSpLocks/>
          </p:cNvCxnSpPr>
          <p:nvPr/>
        </p:nvCxnSpPr>
        <p:spPr>
          <a:xfrm flipH="1">
            <a:off x="2173184" y="1547491"/>
            <a:ext cx="3237798" cy="3380652"/>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FDC11AF-84FD-6141-B5DD-9737EA28A73B}"/>
              </a:ext>
            </a:extLst>
          </p:cNvPr>
          <p:cNvCxnSpPr>
            <a:cxnSpLocks/>
          </p:cNvCxnSpPr>
          <p:nvPr/>
        </p:nvCxnSpPr>
        <p:spPr>
          <a:xfrm flipV="1">
            <a:off x="2850078" y="1556873"/>
            <a:ext cx="2381106" cy="3332219"/>
          </a:xfrm>
          <a:prstGeom prst="straightConnector1">
            <a:avLst/>
          </a:prstGeom>
          <a:ln w="254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6E89774C-B916-1A48-ADD9-4929B9E1FA41}"/>
              </a:ext>
            </a:extLst>
          </p:cNvPr>
          <p:cNvSpPr/>
          <p:nvPr/>
        </p:nvSpPr>
        <p:spPr>
          <a:xfrm rot="2243771">
            <a:off x="3198633" y="40750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TextBox 53">
            <a:extLst>
              <a:ext uri="{FF2B5EF4-FFF2-40B4-BE49-F238E27FC236}">
                <a16:creationId xmlns:a16="http://schemas.microsoft.com/office/drawing/2014/main" id="{E7BAB094-9467-CE47-80DF-B453B77CA0AC}"/>
              </a:ext>
            </a:extLst>
          </p:cNvPr>
          <p:cNvSpPr txBox="1"/>
          <p:nvPr/>
        </p:nvSpPr>
        <p:spPr>
          <a:xfrm rot="16200000">
            <a:off x="-1866122" y="3034833"/>
            <a:ext cx="4974336" cy="415498"/>
          </a:xfrm>
          <a:prstGeom prst="rect">
            <a:avLst/>
          </a:prstGeom>
          <a:noFill/>
        </p:spPr>
        <p:txBody>
          <a:bodyPr wrap="square" rtlCol="0">
            <a:spAutoFit/>
          </a:bodyPr>
          <a:lstStyle/>
          <a:p>
            <a:pPr algn="ctr"/>
            <a:r>
              <a:rPr lang="en-US" sz="2100" dirty="0"/>
              <a:t>Reservations</a:t>
            </a:r>
          </a:p>
        </p:txBody>
      </p:sp>
      <p:sp>
        <p:nvSpPr>
          <p:cNvPr id="2" name="Slide Number Placeholder 1">
            <a:extLst>
              <a:ext uri="{FF2B5EF4-FFF2-40B4-BE49-F238E27FC236}">
                <a16:creationId xmlns:a16="http://schemas.microsoft.com/office/drawing/2014/main" id="{D23B96F1-46A9-A445-950D-943ED8E2C06D}"/>
              </a:ext>
            </a:extLst>
          </p:cNvPr>
          <p:cNvSpPr>
            <a:spLocks noGrp="1"/>
          </p:cNvSpPr>
          <p:nvPr>
            <p:ph type="sldNum" sz="quarter" idx="12"/>
          </p:nvPr>
        </p:nvSpPr>
        <p:spPr/>
        <p:txBody>
          <a:bodyPr/>
          <a:lstStyle/>
          <a:p>
            <a:fld id="{AA792DF1-A555-43FA-AD2F-E7EC51E120F1}" type="slidenum">
              <a:rPr lang="en-GB" smtClean="0"/>
              <a:t>19</a:t>
            </a:fld>
            <a:endParaRPr lang="en-GB"/>
          </a:p>
        </p:txBody>
      </p:sp>
      <p:sp>
        <p:nvSpPr>
          <p:cNvPr id="36" name="Can 35">
            <a:extLst>
              <a:ext uri="{FF2B5EF4-FFF2-40B4-BE49-F238E27FC236}">
                <a16:creationId xmlns:a16="http://schemas.microsoft.com/office/drawing/2014/main" id="{E33A8B6B-261D-9247-833B-F7390B1BC8F7}"/>
              </a:ext>
            </a:extLst>
          </p:cNvPr>
          <p:cNvSpPr/>
          <p:nvPr/>
        </p:nvSpPr>
        <p:spPr>
          <a:xfrm>
            <a:off x="1883481" y="4044716"/>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Arrow Connector 44">
            <a:extLst>
              <a:ext uri="{FF2B5EF4-FFF2-40B4-BE49-F238E27FC236}">
                <a16:creationId xmlns:a16="http://schemas.microsoft.com/office/drawing/2014/main" id="{BBC590A7-B257-A145-AB7F-19BFF7584A49}"/>
              </a:ext>
            </a:extLst>
          </p:cNvPr>
          <p:cNvCxnSpPr>
            <a:cxnSpLocks/>
          </p:cNvCxnSpPr>
          <p:nvPr/>
        </p:nvCxnSpPr>
        <p:spPr>
          <a:xfrm flipH="1">
            <a:off x="1883481" y="5060860"/>
            <a:ext cx="805832" cy="1"/>
          </a:xfrm>
          <a:prstGeom prst="straightConnector1">
            <a:avLst/>
          </a:prstGeom>
          <a:ln w="25400">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0BE6C6D-B93A-EB4C-AADF-F03629AAF92C}"/>
              </a:ext>
            </a:extLst>
          </p:cNvPr>
          <p:cNvCxnSpPr>
            <a:cxnSpLocks/>
          </p:cNvCxnSpPr>
          <p:nvPr/>
        </p:nvCxnSpPr>
        <p:spPr>
          <a:xfrm flipH="1">
            <a:off x="4367406" y="5049856"/>
            <a:ext cx="618221" cy="1"/>
          </a:xfrm>
          <a:prstGeom prst="straightConnector1">
            <a:avLst/>
          </a:prstGeom>
          <a:ln w="25400">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CE675CA-BAE4-6C43-8E05-6198C9E90CF6}"/>
              </a:ext>
            </a:extLst>
          </p:cNvPr>
          <p:cNvSpPr txBox="1"/>
          <p:nvPr/>
        </p:nvSpPr>
        <p:spPr>
          <a:xfrm>
            <a:off x="2673896" y="1517458"/>
            <a:ext cx="914287" cy="715581"/>
          </a:xfrm>
          <a:prstGeom prst="rect">
            <a:avLst/>
          </a:prstGeom>
          <a:noFill/>
        </p:spPr>
        <p:txBody>
          <a:bodyPr wrap="square" rtlCol="0">
            <a:spAutoFit/>
          </a:bodyPr>
          <a:lstStyle/>
          <a:p>
            <a:pPr algn="ctr"/>
            <a:r>
              <a:rPr lang="en-US" sz="1350" b="1" dirty="0">
                <a:solidFill>
                  <a:schemeClr val="accent1"/>
                </a:solidFill>
              </a:rPr>
              <a:t>1:User</a:t>
            </a:r>
          </a:p>
          <a:p>
            <a:pPr algn="ctr"/>
            <a:r>
              <a:rPr lang="en-US" sz="1350" b="1" dirty="0">
                <a:solidFill>
                  <a:schemeClr val="accent1"/>
                </a:solidFill>
              </a:rPr>
              <a:t> makes booking</a:t>
            </a:r>
          </a:p>
        </p:txBody>
      </p:sp>
      <p:sp>
        <p:nvSpPr>
          <p:cNvPr id="44" name="TextBox 43">
            <a:extLst>
              <a:ext uri="{FF2B5EF4-FFF2-40B4-BE49-F238E27FC236}">
                <a16:creationId xmlns:a16="http://schemas.microsoft.com/office/drawing/2014/main" id="{3A16BACB-9DA7-E446-BE22-60EF3B8265D7}"/>
              </a:ext>
            </a:extLst>
          </p:cNvPr>
          <p:cNvSpPr txBox="1"/>
          <p:nvPr/>
        </p:nvSpPr>
        <p:spPr>
          <a:xfrm>
            <a:off x="3966081" y="1542073"/>
            <a:ext cx="1053275" cy="507831"/>
          </a:xfrm>
          <a:prstGeom prst="rect">
            <a:avLst/>
          </a:prstGeom>
          <a:noFill/>
        </p:spPr>
        <p:txBody>
          <a:bodyPr wrap="square" rtlCol="0">
            <a:spAutoFit/>
          </a:bodyPr>
          <a:lstStyle/>
          <a:p>
            <a:pPr algn="ctr"/>
            <a:r>
              <a:rPr lang="en-US" sz="1350" b="1" dirty="0">
                <a:solidFill>
                  <a:schemeClr val="tx2"/>
                </a:solidFill>
              </a:rPr>
              <a:t>3:User</a:t>
            </a:r>
          </a:p>
          <a:p>
            <a:pPr algn="ctr"/>
            <a:r>
              <a:rPr lang="en-US" sz="1350" b="1" dirty="0">
                <a:solidFill>
                  <a:schemeClr val="tx2"/>
                </a:solidFill>
              </a:rPr>
              <a:t> checks out</a:t>
            </a:r>
          </a:p>
        </p:txBody>
      </p:sp>
      <p:pic>
        <p:nvPicPr>
          <p:cNvPr id="20" name="Graphic 19" descr="Stopwatch">
            <a:extLst>
              <a:ext uri="{FF2B5EF4-FFF2-40B4-BE49-F238E27FC236}">
                <a16:creationId xmlns:a16="http://schemas.microsoft.com/office/drawing/2014/main" id="{EB66A865-E894-9D48-AEA6-05576BF0E6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05868" y="863236"/>
            <a:ext cx="685800" cy="685800"/>
          </a:xfrm>
          <a:prstGeom prst="rect">
            <a:avLst/>
          </a:prstGeom>
        </p:spPr>
      </p:pic>
      <p:sp>
        <p:nvSpPr>
          <p:cNvPr id="46" name="TextBox 45">
            <a:extLst>
              <a:ext uri="{FF2B5EF4-FFF2-40B4-BE49-F238E27FC236}">
                <a16:creationId xmlns:a16="http://schemas.microsoft.com/office/drawing/2014/main" id="{54B88039-1B9B-2748-B2D5-3C2FEA7204AA}"/>
              </a:ext>
            </a:extLst>
          </p:cNvPr>
          <p:cNvSpPr txBox="1"/>
          <p:nvPr/>
        </p:nvSpPr>
        <p:spPr>
          <a:xfrm>
            <a:off x="1163426" y="953737"/>
            <a:ext cx="1380957" cy="507831"/>
          </a:xfrm>
          <a:prstGeom prst="rect">
            <a:avLst/>
          </a:prstGeom>
          <a:noFill/>
        </p:spPr>
        <p:txBody>
          <a:bodyPr wrap="square" rtlCol="0">
            <a:spAutoFit/>
          </a:bodyPr>
          <a:lstStyle/>
          <a:p>
            <a:pPr algn="ctr"/>
            <a:r>
              <a:rPr lang="en-US" sz="1350" b="1" dirty="0">
                <a:solidFill>
                  <a:schemeClr val="accent1"/>
                </a:solidFill>
              </a:rPr>
              <a:t>2:</a:t>
            </a:r>
            <a:r>
              <a:rPr lang="en-US" sz="1350" b="1" dirty="0">
                <a:solidFill>
                  <a:srgbClr val="FF0000"/>
                </a:solidFill>
              </a:rPr>
              <a:t>We reserve the booking</a:t>
            </a:r>
          </a:p>
        </p:txBody>
      </p:sp>
      <p:sp>
        <p:nvSpPr>
          <p:cNvPr id="48" name="TextBox 47">
            <a:extLst>
              <a:ext uri="{FF2B5EF4-FFF2-40B4-BE49-F238E27FC236}">
                <a16:creationId xmlns:a16="http://schemas.microsoft.com/office/drawing/2014/main" id="{12706923-61E1-AE4E-87A1-C6C4FC6B498B}"/>
              </a:ext>
            </a:extLst>
          </p:cNvPr>
          <p:cNvSpPr txBox="1"/>
          <p:nvPr/>
        </p:nvSpPr>
        <p:spPr>
          <a:xfrm>
            <a:off x="5146461" y="1720501"/>
            <a:ext cx="1145923" cy="507831"/>
          </a:xfrm>
          <a:prstGeom prst="rect">
            <a:avLst/>
          </a:prstGeom>
          <a:noFill/>
        </p:spPr>
        <p:txBody>
          <a:bodyPr wrap="square" rtlCol="0">
            <a:spAutoFit/>
          </a:bodyPr>
          <a:lstStyle/>
          <a:p>
            <a:pPr algn="ctr"/>
            <a:r>
              <a:rPr lang="en-US" sz="1350" b="1" dirty="0">
                <a:solidFill>
                  <a:schemeClr val="accent2"/>
                </a:solidFill>
              </a:rPr>
              <a:t>4:User</a:t>
            </a:r>
          </a:p>
          <a:p>
            <a:pPr algn="ctr"/>
            <a:r>
              <a:rPr lang="en-US" sz="1350" b="1" dirty="0">
                <a:solidFill>
                  <a:schemeClr val="accent2"/>
                </a:solidFill>
              </a:rPr>
              <a:t> Times Out</a:t>
            </a:r>
          </a:p>
        </p:txBody>
      </p:sp>
      <p:pic>
        <p:nvPicPr>
          <p:cNvPr id="49" name="Graphic 48" descr="Stopwatch">
            <a:extLst>
              <a:ext uri="{FF2B5EF4-FFF2-40B4-BE49-F238E27FC236}">
                <a16:creationId xmlns:a16="http://schemas.microsoft.com/office/drawing/2014/main" id="{AA1F5D1F-0362-D048-8405-FB77C582F3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04088" y="1114547"/>
            <a:ext cx="685800" cy="685800"/>
          </a:xfrm>
          <a:prstGeom prst="rect">
            <a:avLst/>
          </a:prstGeom>
        </p:spPr>
      </p:pic>
      <p:pic>
        <p:nvPicPr>
          <p:cNvPr id="26" name="Graphic 25" descr="No sign">
            <a:extLst>
              <a:ext uri="{FF2B5EF4-FFF2-40B4-BE49-F238E27FC236}">
                <a16:creationId xmlns:a16="http://schemas.microsoft.com/office/drawing/2014/main" id="{57B11989-3DED-8D4E-A11E-DB4FA77C78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05700" y="1117808"/>
            <a:ext cx="685800" cy="685800"/>
          </a:xfrm>
          <a:prstGeom prst="rect">
            <a:avLst/>
          </a:prstGeom>
        </p:spPr>
      </p:pic>
    </p:spTree>
    <p:extLst>
      <p:ext uri="{BB962C8B-B14F-4D97-AF65-F5344CB8AC3E}">
        <p14:creationId xmlns:p14="http://schemas.microsoft.com/office/powerpoint/2010/main" val="38627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8" grpId="0" animBg="1"/>
      <p:bldP spid="47" grpId="0" animBg="1"/>
      <p:bldP spid="41" grpId="0"/>
      <p:bldP spid="44" grpId="0"/>
      <p:bldP spid="46" grpId="0"/>
      <p:bldP spid="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p:txBody>
          <a:bodyPr>
            <a:normAutofit fontScale="92500" lnSpcReduction="10000"/>
          </a:bodyPr>
          <a:lstStyle/>
          <a:p>
            <a:r>
              <a:rPr lang="en-GB" dirty="0"/>
              <a:t>Software Developer for over 20 years</a:t>
            </a:r>
          </a:p>
          <a:p>
            <a:pPr lvl="1"/>
            <a:r>
              <a:rPr lang="en-GB" dirty="0"/>
              <a:t>Worked mainly for ISVs</a:t>
            </a:r>
          </a:p>
          <a:p>
            <a:pPr lvl="2"/>
            <a:r>
              <a:rPr lang="en-GB" dirty="0"/>
              <a:t>Reuters, SunGard, Misys, Huddle</a:t>
            </a:r>
          </a:p>
          <a:p>
            <a:pPr lvl="1"/>
            <a:r>
              <a:rPr lang="en-GB" dirty="0"/>
              <a:t>Worked for a couple of MIS departments</a:t>
            </a:r>
          </a:p>
          <a:p>
            <a:pPr lvl="2"/>
            <a:r>
              <a:rPr lang="en-GB" dirty="0"/>
              <a:t>DTI, Beazley</a:t>
            </a:r>
          </a:p>
          <a:p>
            <a:r>
              <a:rPr lang="en-GB" dirty="0"/>
              <a:t>Microsoft MVP for C#</a:t>
            </a:r>
          </a:p>
          <a:p>
            <a:pPr lvl="1"/>
            <a:r>
              <a:rPr lang="en-GB" dirty="0"/>
              <a:t>Interested in OO design</a:t>
            </a:r>
          </a:p>
          <a:p>
            <a:pPr lvl="1"/>
            <a:r>
              <a:rPr lang="en-GB" dirty="0"/>
              <a:t>Interested in Agile methodologies and practices</a:t>
            </a:r>
          </a:p>
          <a:p>
            <a:r>
              <a:rPr lang="en-GB" dirty="0"/>
              <a:t>No smart guys</a:t>
            </a:r>
          </a:p>
          <a:p>
            <a:pPr lvl="1"/>
            <a:r>
              <a:rPr lang="en-GB" dirty="0"/>
              <a:t>Just the guys in this room</a:t>
            </a:r>
            <a:endParaRPr lang="en-US"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2</a:t>
            </a:fld>
            <a:endParaRPr lang="en-US"/>
          </a:p>
        </p:txBody>
      </p:sp>
    </p:spTree>
    <p:extLst>
      <p:ext uri="{BB962C8B-B14F-4D97-AF65-F5344CB8AC3E}">
        <p14:creationId xmlns:p14="http://schemas.microsoft.com/office/powerpoint/2010/main" val="3291167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E03DFF-A9FA-B249-AB1A-8E4C2DD8A224}"/>
              </a:ext>
            </a:extLst>
          </p:cNvPr>
          <p:cNvSpPr txBox="1"/>
          <p:nvPr/>
        </p:nvSpPr>
        <p:spPr>
          <a:xfrm>
            <a:off x="2262458" y="4919655"/>
            <a:ext cx="4524499" cy="415498"/>
          </a:xfrm>
          <a:prstGeom prst="rect">
            <a:avLst/>
          </a:prstGeom>
          <a:noFill/>
        </p:spPr>
        <p:txBody>
          <a:bodyPr wrap="square" rtlCol="0">
            <a:spAutoFit/>
          </a:bodyPr>
          <a:lstStyle/>
          <a:p>
            <a:pPr algn="ctr"/>
            <a:r>
              <a:rPr lang="en-US" sz="2100" dirty="0"/>
              <a:t>Smart Endpoints and Dumb Pipes</a:t>
            </a:r>
          </a:p>
        </p:txBody>
      </p:sp>
      <p:pic>
        <p:nvPicPr>
          <p:cNvPr id="3" name="Picture 2">
            <a:extLst>
              <a:ext uri="{FF2B5EF4-FFF2-40B4-BE49-F238E27FC236}">
                <a16:creationId xmlns:a16="http://schemas.microsoft.com/office/drawing/2014/main" id="{FD490EBD-83F9-1F4F-B965-534FB8EDF853}"/>
              </a:ext>
            </a:extLst>
          </p:cNvPr>
          <p:cNvPicPr>
            <a:picLocks noChangeAspect="1"/>
          </p:cNvPicPr>
          <p:nvPr/>
        </p:nvPicPr>
        <p:blipFill>
          <a:blip r:embed="rId3"/>
          <a:stretch>
            <a:fillRect/>
          </a:stretch>
        </p:blipFill>
        <p:spPr>
          <a:xfrm>
            <a:off x="1532335" y="1387486"/>
            <a:ext cx="6652617" cy="3221267"/>
          </a:xfrm>
          <a:prstGeom prst="rect">
            <a:avLst/>
          </a:prstGeom>
        </p:spPr>
      </p:pic>
    </p:spTree>
    <p:extLst>
      <p:ext uri="{BB962C8B-B14F-4D97-AF65-F5344CB8AC3E}">
        <p14:creationId xmlns:p14="http://schemas.microsoft.com/office/powerpoint/2010/main" val="3608860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3.1.2 Event carried state transfer</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r>
              <a:rPr lang="en-US" dirty="0"/>
              <a:t>=Reference Data</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21</a:t>
            </a:fld>
            <a:endParaRPr lang="en-US"/>
          </a:p>
        </p:txBody>
      </p:sp>
    </p:spTree>
    <p:extLst>
      <p:ext uri="{BB962C8B-B14F-4D97-AF65-F5344CB8AC3E}">
        <p14:creationId xmlns:p14="http://schemas.microsoft.com/office/powerpoint/2010/main" val="4068117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4118A9-3420-254C-912F-642403EA408C}"/>
              </a:ext>
            </a:extLst>
          </p:cNvPr>
          <p:cNvSpPr/>
          <p:nvPr/>
        </p:nvSpPr>
        <p:spPr>
          <a:xfrm>
            <a:off x="2455081" y="2417481"/>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TextBox 3">
            <a:extLst>
              <a:ext uri="{FF2B5EF4-FFF2-40B4-BE49-F238E27FC236}">
                <a16:creationId xmlns:a16="http://schemas.microsoft.com/office/drawing/2014/main" id="{F47A548E-A629-6B40-8CE9-6F79DF2EC983}"/>
              </a:ext>
            </a:extLst>
          </p:cNvPr>
          <p:cNvSpPr txBox="1"/>
          <p:nvPr/>
        </p:nvSpPr>
        <p:spPr>
          <a:xfrm>
            <a:off x="2564523" y="25372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5" name="Flowchart: Magnetic Disk 12">
            <a:extLst>
              <a:ext uri="{FF2B5EF4-FFF2-40B4-BE49-F238E27FC236}">
                <a16:creationId xmlns:a16="http://schemas.microsoft.com/office/drawing/2014/main" id="{DB9D16A9-3F08-3B44-B1E0-F9118C4FDCEC}"/>
              </a:ext>
            </a:extLst>
          </p:cNvPr>
          <p:cNvSpPr/>
          <p:nvPr/>
        </p:nvSpPr>
        <p:spPr>
          <a:xfrm>
            <a:off x="2671432" y="450102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7" name="Rectangle 6">
            <a:extLst>
              <a:ext uri="{FF2B5EF4-FFF2-40B4-BE49-F238E27FC236}">
                <a16:creationId xmlns:a16="http://schemas.microsoft.com/office/drawing/2014/main" id="{E5DAEFC9-B3CB-954E-A063-E860E566ECA5}"/>
              </a:ext>
            </a:extLst>
          </p:cNvPr>
          <p:cNvSpPr/>
          <p:nvPr/>
        </p:nvSpPr>
        <p:spPr>
          <a:xfrm>
            <a:off x="1934728" y="2033661"/>
            <a:ext cx="2384474" cy="3260188"/>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TextBox 7">
            <a:extLst>
              <a:ext uri="{FF2B5EF4-FFF2-40B4-BE49-F238E27FC236}">
                <a16:creationId xmlns:a16="http://schemas.microsoft.com/office/drawing/2014/main" id="{AC80629D-8659-D040-9C4B-DDD4C263F00D}"/>
              </a:ext>
            </a:extLst>
          </p:cNvPr>
          <p:cNvSpPr txBox="1"/>
          <p:nvPr/>
        </p:nvSpPr>
        <p:spPr>
          <a:xfrm rot="16200000">
            <a:off x="3629356" y="3444851"/>
            <a:ext cx="1812270" cy="300082"/>
          </a:xfrm>
          <a:prstGeom prst="rect">
            <a:avLst/>
          </a:prstGeom>
          <a:noFill/>
        </p:spPr>
        <p:txBody>
          <a:bodyPr wrap="square" rtlCol="0">
            <a:spAutoFit/>
          </a:bodyPr>
          <a:lstStyle/>
          <a:p>
            <a:r>
              <a:rPr lang="en-US" sz="1350" dirty="0"/>
              <a:t>Boundaries are Explicit</a:t>
            </a:r>
          </a:p>
        </p:txBody>
      </p:sp>
      <p:sp>
        <p:nvSpPr>
          <p:cNvPr id="9" name="TextBox 8">
            <a:extLst>
              <a:ext uri="{FF2B5EF4-FFF2-40B4-BE49-F238E27FC236}">
                <a16:creationId xmlns:a16="http://schemas.microsoft.com/office/drawing/2014/main" id="{FB50F02F-D331-4249-899F-A1E1ACA445FB}"/>
              </a:ext>
            </a:extLst>
          </p:cNvPr>
          <p:cNvSpPr txBox="1"/>
          <p:nvPr/>
        </p:nvSpPr>
        <p:spPr>
          <a:xfrm rot="16200000">
            <a:off x="691593" y="3369093"/>
            <a:ext cx="1963787" cy="300082"/>
          </a:xfrm>
          <a:prstGeom prst="rect">
            <a:avLst/>
          </a:prstGeom>
          <a:noFill/>
        </p:spPr>
        <p:txBody>
          <a:bodyPr wrap="square" rtlCol="0">
            <a:spAutoFit/>
          </a:bodyPr>
          <a:lstStyle/>
          <a:p>
            <a:r>
              <a:rPr lang="en-US" sz="1350" dirty="0"/>
              <a:t>Services are Autonomous</a:t>
            </a:r>
          </a:p>
        </p:txBody>
      </p:sp>
      <p:sp>
        <p:nvSpPr>
          <p:cNvPr id="10" name="TextBox 9">
            <a:extLst>
              <a:ext uri="{FF2B5EF4-FFF2-40B4-BE49-F238E27FC236}">
                <a16:creationId xmlns:a16="http://schemas.microsoft.com/office/drawing/2014/main" id="{36BCE140-E641-C941-A0C6-23C7EA7DDB62}"/>
              </a:ext>
            </a:extLst>
          </p:cNvPr>
          <p:cNvSpPr txBox="1"/>
          <p:nvPr/>
        </p:nvSpPr>
        <p:spPr>
          <a:xfrm>
            <a:off x="2220830" y="5417124"/>
            <a:ext cx="1812270" cy="300082"/>
          </a:xfrm>
          <a:prstGeom prst="rect">
            <a:avLst/>
          </a:prstGeom>
          <a:noFill/>
        </p:spPr>
        <p:txBody>
          <a:bodyPr wrap="square" rtlCol="0">
            <a:spAutoFit/>
          </a:bodyPr>
          <a:lstStyle/>
          <a:p>
            <a:r>
              <a:rPr lang="en-US" sz="1350" dirty="0"/>
              <a:t>Share Schema not Type</a:t>
            </a:r>
          </a:p>
        </p:txBody>
      </p:sp>
      <p:cxnSp>
        <p:nvCxnSpPr>
          <p:cNvPr id="12" name="Straight Arrow Connector 11">
            <a:extLst>
              <a:ext uri="{FF2B5EF4-FFF2-40B4-BE49-F238E27FC236}">
                <a16:creationId xmlns:a16="http://schemas.microsoft.com/office/drawing/2014/main" id="{21AFB75A-A74E-E24C-8F1C-E8857B11315B}"/>
              </a:ext>
            </a:extLst>
          </p:cNvPr>
          <p:cNvCxnSpPr>
            <a:cxnSpLocks/>
            <a:stCxn id="4" idx="0"/>
            <a:endCxn id="13" idx="1"/>
          </p:cNvCxnSpPr>
          <p:nvPr/>
        </p:nvCxnSpPr>
        <p:spPr>
          <a:xfrm flipV="1">
            <a:off x="3026295" y="1605420"/>
            <a:ext cx="1647696" cy="9318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1D94C1-F5B0-8B4C-8429-258B0F67ED36}"/>
              </a:ext>
            </a:extLst>
          </p:cNvPr>
          <p:cNvSpPr txBox="1"/>
          <p:nvPr/>
        </p:nvSpPr>
        <p:spPr>
          <a:xfrm>
            <a:off x="4673991" y="1247629"/>
            <a:ext cx="3397336" cy="715581"/>
          </a:xfrm>
          <a:prstGeom prst="rect">
            <a:avLst/>
          </a:prstGeom>
          <a:noFill/>
        </p:spPr>
        <p:txBody>
          <a:bodyPr wrap="square" rtlCol="0">
            <a:spAutoFit/>
          </a:bodyPr>
          <a:lstStyle/>
          <a:p>
            <a:r>
              <a:rPr lang="en-US" sz="1350" dirty="0"/>
              <a:t>GET \booking\12345 HTTP 1.1</a:t>
            </a:r>
          </a:p>
          <a:p>
            <a:r>
              <a:rPr lang="en-US" sz="1350" dirty="0"/>
              <a:t>Cache-Control: max-age=30</a:t>
            </a:r>
          </a:p>
          <a:p>
            <a:r>
              <a:rPr lang="en-US" sz="1350" dirty="0"/>
              <a:t>Last-Modified: Fri 20 April 2019 09:00 GMT</a:t>
            </a:r>
          </a:p>
        </p:txBody>
      </p:sp>
      <p:sp>
        <p:nvSpPr>
          <p:cNvPr id="14" name="TextBox 13">
            <a:extLst>
              <a:ext uri="{FF2B5EF4-FFF2-40B4-BE49-F238E27FC236}">
                <a16:creationId xmlns:a16="http://schemas.microsoft.com/office/drawing/2014/main" id="{AC1A145E-7545-5E42-BD1A-9BBEFD3D0F20}"/>
              </a:ext>
            </a:extLst>
          </p:cNvPr>
          <p:cNvSpPr txBox="1"/>
          <p:nvPr/>
        </p:nvSpPr>
        <p:spPr>
          <a:xfrm>
            <a:off x="4658295" y="4543255"/>
            <a:ext cx="4485705" cy="1131079"/>
          </a:xfrm>
          <a:prstGeom prst="rect">
            <a:avLst/>
          </a:prstGeom>
          <a:noFill/>
        </p:spPr>
        <p:txBody>
          <a:bodyPr wrap="square" rtlCol="0">
            <a:spAutoFit/>
          </a:bodyPr>
          <a:lstStyle/>
          <a:p>
            <a:r>
              <a:rPr lang="en-US" sz="1350" dirty="0" err="1"/>
              <a:t>Booking.Created.Event</a:t>
            </a:r>
            <a:endParaRPr lang="en-US" sz="1350" dirty="0"/>
          </a:p>
          <a:p>
            <a:r>
              <a:rPr lang="en-US" sz="1350" dirty="0"/>
              <a:t>Message-Id: </a:t>
            </a:r>
            <a:r>
              <a:rPr lang="en-GB" sz="1350" dirty="0"/>
              <a:t>aa95b387-a17f-4907-a1d8-e597c322bfc6</a:t>
            </a:r>
          </a:p>
          <a:p>
            <a:r>
              <a:rPr lang="en-GB" sz="1350" dirty="0"/>
              <a:t>Correlation-Id:</a:t>
            </a:r>
            <a:r>
              <a:rPr lang="en-GB" sz="1350" b="1" dirty="0"/>
              <a:t> </a:t>
            </a:r>
            <a:r>
              <a:rPr lang="en-GB" sz="1350" dirty="0"/>
              <a:t>d060cb3f-ec71-4257-b5c8-819d1a9ca6cb</a:t>
            </a:r>
          </a:p>
          <a:p>
            <a:r>
              <a:rPr lang="en-GB" sz="1350" dirty="0"/>
              <a:t>{ items : [Booking {…}]}</a:t>
            </a:r>
          </a:p>
          <a:p>
            <a:endParaRPr lang="en-US" sz="1350" dirty="0"/>
          </a:p>
        </p:txBody>
      </p:sp>
      <p:cxnSp>
        <p:nvCxnSpPr>
          <p:cNvPr id="15" name="Straight Arrow Connector 14">
            <a:extLst>
              <a:ext uri="{FF2B5EF4-FFF2-40B4-BE49-F238E27FC236}">
                <a16:creationId xmlns:a16="http://schemas.microsoft.com/office/drawing/2014/main" id="{8F5A77DA-B15C-424E-894E-A7BC397EB3B2}"/>
              </a:ext>
            </a:extLst>
          </p:cNvPr>
          <p:cNvCxnSpPr>
            <a:cxnSpLocks/>
            <a:stCxn id="3" idx="3"/>
            <a:endCxn id="14" idx="1"/>
          </p:cNvCxnSpPr>
          <p:nvPr/>
        </p:nvCxnSpPr>
        <p:spPr>
          <a:xfrm>
            <a:off x="3644516" y="3328367"/>
            <a:ext cx="1013779" cy="17804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E693E1B-8747-C642-A87F-607DBB7CBC7E}"/>
              </a:ext>
            </a:extLst>
          </p:cNvPr>
          <p:cNvSpPr txBox="1"/>
          <p:nvPr/>
        </p:nvSpPr>
        <p:spPr>
          <a:xfrm>
            <a:off x="2509802" y="3744477"/>
            <a:ext cx="1079993" cy="507831"/>
          </a:xfrm>
          <a:prstGeom prst="rect">
            <a:avLst/>
          </a:prstGeom>
          <a:noFill/>
          <a:ln>
            <a:solidFill>
              <a:srgbClr val="FF0000"/>
            </a:solidFill>
          </a:ln>
        </p:spPr>
        <p:txBody>
          <a:bodyPr wrap="square" rtlCol="0">
            <a:spAutoFit/>
          </a:bodyPr>
          <a:lstStyle/>
          <a:p>
            <a:r>
              <a:rPr lang="en-US" sz="1350" dirty="0">
                <a:solidFill>
                  <a:srgbClr val="FF0000"/>
                </a:solidFill>
              </a:rPr>
              <a:t>Single Writer</a:t>
            </a:r>
          </a:p>
        </p:txBody>
      </p:sp>
      <p:cxnSp>
        <p:nvCxnSpPr>
          <p:cNvPr id="26" name="Straight Arrow Connector 25">
            <a:extLst>
              <a:ext uri="{FF2B5EF4-FFF2-40B4-BE49-F238E27FC236}">
                <a16:creationId xmlns:a16="http://schemas.microsoft.com/office/drawing/2014/main" id="{AF0B346F-8FB9-244A-ACD9-C77390CE931B}"/>
              </a:ext>
            </a:extLst>
          </p:cNvPr>
          <p:cNvCxnSpPr>
            <a:stCxn id="24" idx="2"/>
            <a:endCxn id="5" idx="1"/>
          </p:cNvCxnSpPr>
          <p:nvPr/>
        </p:nvCxnSpPr>
        <p:spPr>
          <a:xfrm flipH="1">
            <a:off x="3049798" y="4252308"/>
            <a:ext cx="1" cy="2487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A42A222-1417-D541-966E-A1404276A8D9}"/>
              </a:ext>
            </a:extLst>
          </p:cNvPr>
          <p:cNvSpPr txBox="1"/>
          <p:nvPr/>
        </p:nvSpPr>
        <p:spPr>
          <a:xfrm>
            <a:off x="5839841" y="3290500"/>
            <a:ext cx="2122613" cy="300082"/>
          </a:xfrm>
          <a:prstGeom prst="rect">
            <a:avLst/>
          </a:prstGeom>
          <a:noFill/>
          <a:ln>
            <a:solidFill>
              <a:srgbClr val="FF0000"/>
            </a:solidFill>
          </a:ln>
        </p:spPr>
        <p:txBody>
          <a:bodyPr wrap="square" rtlCol="0">
            <a:spAutoFit/>
          </a:bodyPr>
          <a:lstStyle/>
          <a:p>
            <a:r>
              <a:rPr lang="en-US" sz="1350" dirty="0">
                <a:solidFill>
                  <a:srgbClr val="FF0000"/>
                </a:solidFill>
              </a:rPr>
              <a:t>Immutable, stale, versioned</a:t>
            </a:r>
          </a:p>
        </p:txBody>
      </p:sp>
      <p:cxnSp>
        <p:nvCxnSpPr>
          <p:cNvPr id="28" name="Straight Arrow Connector 27">
            <a:extLst>
              <a:ext uri="{FF2B5EF4-FFF2-40B4-BE49-F238E27FC236}">
                <a16:creationId xmlns:a16="http://schemas.microsoft.com/office/drawing/2014/main" id="{4DA26418-783D-D742-A1B3-52D9027DC713}"/>
              </a:ext>
            </a:extLst>
          </p:cNvPr>
          <p:cNvCxnSpPr>
            <a:cxnSpLocks/>
            <a:stCxn id="27" idx="2"/>
          </p:cNvCxnSpPr>
          <p:nvPr/>
        </p:nvCxnSpPr>
        <p:spPr>
          <a:xfrm flipH="1">
            <a:off x="6101862" y="3590582"/>
            <a:ext cx="799286" cy="9526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099EFBF-8C31-AC45-A9C5-ADF29B59FFBD}"/>
              </a:ext>
            </a:extLst>
          </p:cNvPr>
          <p:cNvCxnSpPr>
            <a:cxnSpLocks/>
            <a:endCxn id="13" idx="2"/>
          </p:cNvCxnSpPr>
          <p:nvPr/>
        </p:nvCxnSpPr>
        <p:spPr>
          <a:xfrm flipH="1" flipV="1">
            <a:off x="6372659" y="1963210"/>
            <a:ext cx="626020" cy="13272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E2ED6BB-B6DF-DB4D-B88E-035141532B56}"/>
              </a:ext>
            </a:extLst>
          </p:cNvPr>
          <p:cNvSpPr txBox="1"/>
          <p:nvPr/>
        </p:nvSpPr>
        <p:spPr>
          <a:xfrm>
            <a:off x="2119528" y="4875381"/>
            <a:ext cx="2014874" cy="507831"/>
          </a:xfrm>
          <a:prstGeom prst="rect">
            <a:avLst/>
          </a:prstGeom>
          <a:noFill/>
        </p:spPr>
        <p:txBody>
          <a:bodyPr wrap="square" rtlCol="0">
            <a:spAutoFit/>
          </a:bodyPr>
          <a:lstStyle/>
          <a:p>
            <a:pPr algn="ctr"/>
            <a:r>
              <a:rPr lang="en-US" sz="2700" b="1" dirty="0"/>
              <a:t>Inside Data</a:t>
            </a:r>
          </a:p>
        </p:txBody>
      </p:sp>
      <p:sp>
        <p:nvSpPr>
          <p:cNvPr id="37" name="TextBox 36">
            <a:extLst>
              <a:ext uri="{FF2B5EF4-FFF2-40B4-BE49-F238E27FC236}">
                <a16:creationId xmlns:a16="http://schemas.microsoft.com/office/drawing/2014/main" id="{00F32510-DCA2-6141-9331-2C9B8F54F2F1}"/>
              </a:ext>
            </a:extLst>
          </p:cNvPr>
          <p:cNvSpPr txBox="1"/>
          <p:nvPr/>
        </p:nvSpPr>
        <p:spPr>
          <a:xfrm>
            <a:off x="5856682" y="2542265"/>
            <a:ext cx="2014874" cy="923330"/>
          </a:xfrm>
          <a:prstGeom prst="rect">
            <a:avLst/>
          </a:prstGeom>
          <a:noFill/>
        </p:spPr>
        <p:txBody>
          <a:bodyPr wrap="square" rtlCol="0">
            <a:spAutoFit/>
          </a:bodyPr>
          <a:lstStyle/>
          <a:p>
            <a:pPr algn="ctr"/>
            <a:r>
              <a:rPr lang="en-US" sz="2700" b="1" dirty="0"/>
              <a:t>Outside Data</a:t>
            </a:r>
          </a:p>
        </p:txBody>
      </p:sp>
      <p:sp>
        <p:nvSpPr>
          <p:cNvPr id="39" name="TextBox 38">
            <a:extLst>
              <a:ext uri="{FF2B5EF4-FFF2-40B4-BE49-F238E27FC236}">
                <a16:creationId xmlns:a16="http://schemas.microsoft.com/office/drawing/2014/main" id="{C657E962-0F01-2649-94CE-CE29E1FE320B}"/>
              </a:ext>
            </a:extLst>
          </p:cNvPr>
          <p:cNvSpPr txBox="1"/>
          <p:nvPr/>
        </p:nvSpPr>
        <p:spPr>
          <a:xfrm>
            <a:off x="299943" y="1031770"/>
            <a:ext cx="2583934" cy="507831"/>
          </a:xfrm>
          <a:prstGeom prst="rect">
            <a:avLst/>
          </a:prstGeom>
          <a:noFill/>
        </p:spPr>
        <p:txBody>
          <a:bodyPr wrap="square" rtlCol="0">
            <a:spAutoFit/>
          </a:bodyPr>
          <a:lstStyle/>
          <a:p>
            <a:pPr algn="ctr"/>
            <a:r>
              <a:rPr lang="en-US" sz="2700" b="1" dirty="0"/>
              <a:t>Reference Data</a:t>
            </a:r>
          </a:p>
        </p:txBody>
      </p:sp>
      <p:sp>
        <p:nvSpPr>
          <p:cNvPr id="40" name="TextBox 39">
            <a:extLst>
              <a:ext uri="{FF2B5EF4-FFF2-40B4-BE49-F238E27FC236}">
                <a16:creationId xmlns:a16="http://schemas.microsoft.com/office/drawing/2014/main" id="{4A8F08E8-FB64-5C42-A601-1E298B01D89D}"/>
              </a:ext>
            </a:extLst>
          </p:cNvPr>
          <p:cNvSpPr txBox="1"/>
          <p:nvPr/>
        </p:nvSpPr>
        <p:spPr>
          <a:xfrm>
            <a:off x="1591910" y="1435014"/>
            <a:ext cx="1071891" cy="253916"/>
          </a:xfrm>
          <a:prstGeom prst="rect">
            <a:avLst/>
          </a:prstGeom>
          <a:noFill/>
        </p:spPr>
        <p:txBody>
          <a:bodyPr wrap="square" rtlCol="0">
            <a:spAutoFit/>
          </a:bodyPr>
          <a:lstStyle/>
          <a:p>
            <a:pPr algn="r"/>
            <a:r>
              <a:rPr lang="en-US" sz="1050" dirty="0"/>
              <a:t>Pat </a:t>
            </a:r>
            <a:r>
              <a:rPr lang="en-US" sz="1050" dirty="0" err="1"/>
              <a:t>Helland</a:t>
            </a:r>
            <a:endParaRPr lang="en-US" sz="1050" dirty="0"/>
          </a:p>
        </p:txBody>
      </p:sp>
    </p:spTree>
    <p:extLst>
      <p:ext uri="{BB962C8B-B14F-4D97-AF65-F5344CB8AC3E}">
        <p14:creationId xmlns:p14="http://schemas.microsoft.com/office/powerpoint/2010/main" val="49836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4" grpId="0" animBg="1"/>
      <p:bldP spid="27" grpId="0" animBg="1"/>
      <p:bldP spid="35"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CA8582-9B64-2D43-B497-8EBB453957D0}"/>
              </a:ext>
            </a:extLst>
          </p:cNvPr>
          <p:cNvSpPr>
            <a:spLocks noGrp="1"/>
          </p:cNvSpPr>
          <p:nvPr>
            <p:ph type="sldNum" sz="quarter" idx="12"/>
          </p:nvPr>
        </p:nvSpPr>
        <p:spPr/>
        <p:txBody>
          <a:bodyPr/>
          <a:lstStyle/>
          <a:p>
            <a:fld id="{AA792DF1-A555-43FA-AD2F-E7EC51E120F1}" type="slidenum">
              <a:rPr lang="en-GB" smtClean="0"/>
              <a:t>23</a:t>
            </a:fld>
            <a:endParaRPr lang="en-GB"/>
          </a:p>
        </p:txBody>
      </p:sp>
      <p:sp>
        <p:nvSpPr>
          <p:cNvPr id="4" name="Rectangle 3">
            <a:extLst>
              <a:ext uri="{FF2B5EF4-FFF2-40B4-BE49-F238E27FC236}">
                <a16:creationId xmlns:a16="http://schemas.microsoft.com/office/drawing/2014/main" id="{5EE9D853-CCD3-2E49-A0D3-0998745361B8}"/>
              </a:ext>
            </a:extLst>
          </p:cNvPr>
          <p:cNvSpPr/>
          <p:nvPr/>
        </p:nvSpPr>
        <p:spPr>
          <a:xfrm>
            <a:off x="6627836" y="2204979"/>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5" name="TextBox 4">
            <a:extLst>
              <a:ext uri="{FF2B5EF4-FFF2-40B4-BE49-F238E27FC236}">
                <a16:creationId xmlns:a16="http://schemas.microsoft.com/office/drawing/2014/main" id="{707E2EED-EF17-A643-8378-627ED74975D9}"/>
              </a:ext>
            </a:extLst>
          </p:cNvPr>
          <p:cNvSpPr txBox="1"/>
          <p:nvPr/>
        </p:nvSpPr>
        <p:spPr>
          <a:xfrm>
            <a:off x="6737278" y="232473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Flowchart: Magnetic Disk 12">
            <a:extLst>
              <a:ext uri="{FF2B5EF4-FFF2-40B4-BE49-F238E27FC236}">
                <a16:creationId xmlns:a16="http://schemas.microsoft.com/office/drawing/2014/main" id="{DCC222CD-F3A8-8141-8047-172819B7620B}"/>
              </a:ext>
            </a:extLst>
          </p:cNvPr>
          <p:cNvSpPr/>
          <p:nvPr/>
        </p:nvSpPr>
        <p:spPr>
          <a:xfrm>
            <a:off x="6844187" y="428852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7" name="TextBox 6">
            <a:extLst>
              <a:ext uri="{FF2B5EF4-FFF2-40B4-BE49-F238E27FC236}">
                <a16:creationId xmlns:a16="http://schemas.microsoft.com/office/drawing/2014/main" id="{2883DFEA-4E61-6A4A-B50D-655DE56FA0B8}"/>
              </a:ext>
            </a:extLst>
          </p:cNvPr>
          <p:cNvSpPr txBox="1"/>
          <p:nvPr/>
        </p:nvSpPr>
        <p:spPr>
          <a:xfrm>
            <a:off x="6682557" y="3531975"/>
            <a:ext cx="1079993" cy="507831"/>
          </a:xfrm>
          <a:prstGeom prst="rect">
            <a:avLst/>
          </a:prstGeom>
          <a:noFill/>
          <a:ln>
            <a:solidFill>
              <a:srgbClr val="FF0000"/>
            </a:solidFill>
          </a:ln>
        </p:spPr>
        <p:txBody>
          <a:bodyPr wrap="square" rtlCol="0">
            <a:spAutoFit/>
          </a:bodyPr>
          <a:lstStyle/>
          <a:p>
            <a:r>
              <a:rPr lang="en-US" sz="1350" dirty="0">
                <a:solidFill>
                  <a:srgbClr val="FF0000"/>
                </a:solidFill>
              </a:rPr>
              <a:t>Single Writer</a:t>
            </a:r>
          </a:p>
        </p:txBody>
      </p:sp>
      <p:cxnSp>
        <p:nvCxnSpPr>
          <p:cNvPr id="8" name="Straight Arrow Connector 7">
            <a:extLst>
              <a:ext uri="{FF2B5EF4-FFF2-40B4-BE49-F238E27FC236}">
                <a16:creationId xmlns:a16="http://schemas.microsoft.com/office/drawing/2014/main" id="{E320546A-F30D-B145-83D4-95CF4399C6A7}"/>
              </a:ext>
            </a:extLst>
          </p:cNvPr>
          <p:cNvCxnSpPr>
            <a:stCxn id="7" idx="2"/>
            <a:endCxn id="6" idx="1"/>
          </p:cNvCxnSpPr>
          <p:nvPr/>
        </p:nvCxnSpPr>
        <p:spPr>
          <a:xfrm flipH="1">
            <a:off x="7222553" y="4039806"/>
            <a:ext cx="1" cy="2487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85DAD2A-B74E-B04A-8F6F-00C0D9C6413A}"/>
              </a:ext>
            </a:extLst>
          </p:cNvPr>
          <p:cNvSpPr/>
          <p:nvPr/>
        </p:nvSpPr>
        <p:spPr>
          <a:xfrm>
            <a:off x="4747050" y="2811366"/>
            <a:ext cx="1189435" cy="81592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Reverse</a:t>
            </a:r>
          </a:p>
          <a:p>
            <a:pPr algn="ctr"/>
            <a:r>
              <a:rPr lang="en-GB" sz="1350" dirty="0">
                <a:solidFill>
                  <a:schemeClr val="tx1"/>
                </a:solidFill>
              </a:rPr>
              <a:t>Proxy</a:t>
            </a:r>
          </a:p>
        </p:txBody>
      </p:sp>
      <p:sp>
        <p:nvSpPr>
          <p:cNvPr id="11" name="Flowchart: Magnetic Disk 12">
            <a:extLst>
              <a:ext uri="{FF2B5EF4-FFF2-40B4-BE49-F238E27FC236}">
                <a16:creationId xmlns:a16="http://schemas.microsoft.com/office/drawing/2014/main" id="{2663E16A-46E3-E947-B6FB-F4124F69286B}"/>
              </a:ext>
            </a:extLst>
          </p:cNvPr>
          <p:cNvSpPr/>
          <p:nvPr/>
        </p:nvSpPr>
        <p:spPr>
          <a:xfrm>
            <a:off x="4963401" y="428852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 ache</a:t>
            </a:r>
          </a:p>
        </p:txBody>
      </p:sp>
      <p:cxnSp>
        <p:nvCxnSpPr>
          <p:cNvPr id="13" name="Straight Arrow Connector 12">
            <a:extLst>
              <a:ext uri="{FF2B5EF4-FFF2-40B4-BE49-F238E27FC236}">
                <a16:creationId xmlns:a16="http://schemas.microsoft.com/office/drawing/2014/main" id="{F89A2194-7CC5-1345-B546-276A0CA42E70}"/>
              </a:ext>
            </a:extLst>
          </p:cNvPr>
          <p:cNvCxnSpPr>
            <a:stCxn id="9" idx="2"/>
            <a:endCxn id="11" idx="1"/>
          </p:cNvCxnSpPr>
          <p:nvPr/>
        </p:nvCxnSpPr>
        <p:spPr>
          <a:xfrm flipH="1">
            <a:off x="5341767" y="3627289"/>
            <a:ext cx="1" cy="66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124C68B-8907-3247-810C-2BB88C601C6F}"/>
              </a:ext>
            </a:extLst>
          </p:cNvPr>
          <p:cNvSpPr/>
          <p:nvPr/>
        </p:nvSpPr>
        <p:spPr>
          <a:xfrm>
            <a:off x="2536215" y="2811366"/>
            <a:ext cx="1189435" cy="81592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Forward</a:t>
            </a:r>
          </a:p>
          <a:p>
            <a:pPr algn="ctr"/>
            <a:r>
              <a:rPr lang="en-GB" sz="1350" dirty="0">
                <a:solidFill>
                  <a:schemeClr val="tx1"/>
                </a:solidFill>
              </a:rPr>
              <a:t>Proxy</a:t>
            </a:r>
          </a:p>
        </p:txBody>
      </p:sp>
      <p:sp>
        <p:nvSpPr>
          <p:cNvPr id="15" name="Flowchart: Magnetic Disk 12">
            <a:extLst>
              <a:ext uri="{FF2B5EF4-FFF2-40B4-BE49-F238E27FC236}">
                <a16:creationId xmlns:a16="http://schemas.microsoft.com/office/drawing/2014/main" id="{A1401ADB-21A8-B647-A3CC-2192AAEC146B}"/>
              </a:ext>
            </a:extLst>
          </p:cNvPr>
          <p:cNvSpPr/>
          <p:nvPr/>
        </p:nvSpPr>
        <p:spPr>
          <a:xfrm>
            <a:off x="2752566" y="428852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 ache</a:t>
            </a:r>
          </a:p>
        </p:txBody>
      </p:sp>
      <p:cxnSp>
        <p:nvCxnSpPr>
          <p:cNvPr id="16" name="Straight Arrow Connector 15">
            <a:extLst>
              <a:ext uri="{FF2B5EF4-FFF2-40B4-BE49-F238E27FC236}">
                <a16:creationId xmlns:a16="http://schemas.microsoft.com/office/drawing/2014/main" id="{88C06D04-91CA-0A41-AB11-678587AC9E14}"/>
              </a:ext>
            </a:extLst>
          </p:cNvPr>
          <p:cNvCxnSpPr>
            <a:stCxn id="14" idx="2"/>
            <a:endCxn id="15" idx="1"/>
          </p:cNvCxnSpPr>
          <p:nvPr/>
        </p:nvCxnSpPr>
        <p:spPr>
          <a:xfrm flipH="1">
            <a:off x="3130932" y="3627289"/>
            <a:ext cx="1" cy="66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A5B3D2A-95AB-3145-993D-B5A2E5F90D76}"/>
              </a:ext>
            </a:extLst>
          </p:cNvPr>
          <p:cNvSpPr/>
          <p:nvPr/>
        </p:nvSpPr>
        <p:spPr>
          <a:xfrm>
            <a:off x="968415" y="2811366"/>
            <a:ext cx="1189435" cy="81592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Browser</a:t>
            </a:r>
          </a:p>
        </p:txBody>
      </p:sp>
      <p:sp>
        <p:nvSpPr>
          <p:cNvPr id="19" name="Flowchart: Magnetic Disk 12">
            <a:extLst>
              <a:ext uri="{FF2B5EF4-FFF2-40B4-BE49-F238E27FC236}">
                <a16:creationId xmlns:a16="http://schemas.microsoft.com/office/drawing/2014/main" id="{8DBB5AE3-0226-364C-977D-0EF8997E766F}"/>
              </a:ext>
            </a:extLst>
          </p:cNvPr>
          <p:cNvSpPr/>
          <p:nvPr/>
        </p:nvSpPr>
        <p:spPr>
          <a:xfrm>
            <a:off x="1184765" y="428852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 ache</a:t>
            </a:r>
          </a:p>
        </p:txBody>
      </p:sp>
      <p:cxnSp>
        <p:nvCxnSpPr>
          <p:cNvPr id="20" name="Straight Arrow Connector 19">
            <a:extLst>
              <a:ext uri="{FF2B5EF4-FFF2-40B4-BE49-F238E27FC236}">
                <a16:creationId xmlns:a16="http://schemas.microsoft.com/office/drawing/2014/main" id="{46E21F4B-CC9D-5A47-8DDD-CC3423B05764}"/>
              </a:ext>
            </a:extLst>
          </p:cNvPr>
          <p:cNvCxnSpPr>
            <a:stCxn id="18" idx="2"/>
            <a:endCxn id="19" idx="1"/>
          </p:cNvCxnSpPr>
          <p:nvPr/>
        </p:nvCxnSpPr>
        <p:spPr>
          <a:xfrm flipH="1">
            <a:off x="1563132" y="3627289"/>
            <a:ext cx="1" cy="66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BDEB958-194B-3940-A3D2-7BED4B228E4E}"/>
              </a:ext>
            </a:extLst>
          </p:cNvPr>
          <p:cNvCxnSpPr>
            <a:cxnSpLocks/>
            <a:stCxn id="18" idx="3"/>
            <a:endCxn id="14" idx="1"/>
          </p:cNvCxnSpPr>
          <p:nvPr/>
        </p:nvCxnSpPr>
        <p:spPr>
          <a:xfrm>
            <a:off x="2157849" y="3219328"/>
            <a:ext cx="378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903728B-9E54-FE44-8CAE-9E07D8529472}"/>
              </a:ext>
            </a:extLst>
          </p:cNvPr>
          <p:cNvCxnSpPr>
            <a:cxnSpLocks/>
            <a:stCxn id="14" idx="3"/>
            <a:endCxn id="9" idx="1"/>
          </p:cNvCxnSpPr>
          <p:nvPr/>
        </p:nvCxnSpPr>
        <p:spPr>
          <a:xfrm>
            <a:off x="3725650" y="3219328"/>
            <a:ext cx="1021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1893A0A-9842-D944-81CD-75C3127DC479}"/>
              </a:ext>
            </a:extLst>
          </p:cNvPr>
          <p:cNvCxnSpPr>
            <a:cxnSpLocks/>
          </p:cNvCxnSpPr>
          <p:nvPr/>
        </p:nvCxnSpPr>
        <p:spPr>
          <a:xfrm>
            <a:off x="5936485" y="3219327"/>
            <a:ext cx="6913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948F9D9-DA4F-3041-9CAC-E9CCD636744E}"/>
              </a:ext>
            </a:extLst>
          </p:cNvPr>
          <p:cNvSpPr txBox="1"/>
          <p:nvPr/>
        </p:nvSpPr>
        <p:spPr>
          <a:xfrm>
            <a:off x="299943" y="1031770"/>
            <a:ext cx="3209355" cy="923330"/>
          </a:xfrm>
          <a:prstGeom prst="rect">
            <a:avLst/>
          </a:prstGeom>
          <a:noFill/>
        </p:spPr>
        <p:txBody>
          <a:bodyPr wrap="square" rtlCol="0">
            <a:spAutoFit/>
          </a:bodyPr>
          <a:lstStyle/>
          <a:p>
            <a:pPr algn="ctr"/>
            <a:r>
              <a:rPr lang="en-US" sz="2700" b="1" dirty="0"/>
              <a:t>Reference Data is Highly Cacheable</a:t>
            </a:r>
          </a:p>
        </p:txBody>
      </p:sp>
      <p:sp>
        <p:nvSpPr>
          <p:cNvPr id="31" name="TextBox 30">
            <a:extLst>
              <a:ext uri="{FF2B5EF4-FFF2-40B4-BE49-F238E27FC236}">
                <a16:creationId xmlns:a16="http://schemas.microsoft.com/office/drawing/2014/main" id="{D0F14D6E-D5B0-A043-B816-1BB11DBA798A}"/>
              </a:ext>
            </a:extLst>
          </p:cNvPr>
          <p:cNvSpPr txBox="1"/>
          <p:nvPr/>
        </p:nvSpPr>
        <p:spPr>
          <a:xfrm>
            <a:off x="4963401" y="1428261"/>
            <a:ext cx="3397336" cy="715581"/>
          </a:xfrm>
          <a:prstGeom prst="rect">
            <a:avLst/>
          </a:prstGeom>
          <a:noFill/>
        </p:spPr>
        <p:txBody>
          <a:bodyPr wrap="square" rtlCol="0">
            <a:spAutoFit/>
          </a:bodyPr>
          <a:lstStyle/>
          <a:p>
            <a:r>
              <a:rPr lang="en-US" sz="1350" dirty="0"/>
              <a:t>GET /booking/12345 HTTP 1.1</a:t>
            </a:r>
          </a:p>
          <a:p>
            <a:r>
              <a:rPr lang="en-US" sz="1350" dirty="0"/>
              <a:t>If-Modified-Since: Fri 19 April 2019 09:00 GMT</a:t>
            </a:r>
          </a:p>
        </p:txBody>
      </p:sp>
      <p:sp>
        <p:nvSpPr>
          <p:cNvPr id="32" name="TextBox 31">
            <a:extLst>
              <a:ext uri="{FF2B5EF4-FFF2-40B4-BE49-F238E27FC236}">
                <a16:creationId xmlns:a16="http://schemas.microsoft.com/office/drawing/2014/main" id="{52023BA4-EF69-4B4B-B5B6-DBC45A907185}"/>
              </a:ext>
            </a:extLst>
          </p:cNvPr>
          <p:cNvSpPr txBox="1"/>
          <p:nvPr/>
        </p:nvSpPr>
        <p:spPr>
          <a:xfrm>
            <a:off x="3712408" y="5246516"/>
            <a:ext cx="2069285" cy="300082"/>
          </a:xfrm>
          <a:prstGeom prst="rect">
            <a:avLst/>
          </a:prstGeom>
          <a:noFill/>
        </p:spPr>
        <p:txBody>
          <a:bodyPr wrap="square" rtlCol="0">
            <a:spAutoFit/>
          </a:bodyPr>
          <a:lstStyle/>
          <a:p>
            <a:r>
              <a:rPr lang="en-US" sz="1350" dirty="0"/>
              <a:t>The Web scales by caching</a:t>
            </a:r>
          </a:p>
        </p:txBody>
      </p:sp>
    </p:spTree>
    <p:extLst>
      <p:ext uri="{BB962C8B-B14F-4D97-AF65-F5344CB8AC3E}">
        <p14:creationId xmlns:p14="http://schemas.microsoft.com/office/powerpoint/2010/main" val="258670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1"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D332FDA-7660-1344-9072-CC7C055E157F}"/>
              </a:ext>
            </a:extLst>
          </p:cNvPr>
          <p:cNvSpPr/>
          <p:nvPr/>
        </p:nvSpPr>
        <p:spPr>
          <a:xfrm>
            <a:off x="4765131" y="2401640"/>
            <a:ext cx="18753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Payments</a:t>
            </a:r>
          </a:p>
        </p:txBody>
      </p:sp>
      <p:sp>
        <p:nvSpPr>
          <p:cNvPr id="13" name="Flowchart: Magnetic Disk 12">
            <a:extLst>
              <a:ext uri="{FF2B5EF4-FFF2-40B4-BE49-F238E27FC236}">
                <a16:creationId xmlns:a16="http://schemas.microsoft.com/office/drawing/2014/main" id="{E8D383E7-507A-084E-866E-DC73B3F9C2E2}"/>
              </a:ext>
            </a:extLst>
          </p:cNvPr>
          <p:cNvSpPr/>
          <p:nvPr/>
        </p:nvSpPr>
        <p:spPr>
          <a:xfrm>
            <a:off x="5038212" y="5001458"/>
            <a:ext cx="1346808" cy="367699"/>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CC Payments Db</a:t>
            </a:r>
          </a:p>
        </p:txBody>
      </p:sp>
      <p:sp>
        <p:nvSpPr>
          <p:cNvPr id="17" name="Flowchart: Magnetic Disk 12">
            <a:extLst>
              <a:ext uri="{FF2B5EF4-FFF2-40B4-BE49-F238E27FC236}">
                <a16:creationId xmlns:a16="http://schemas.microsoft.com/office/drawing/2014/main" id="{A9DE54B8-F83B-8844-B0C3-AA74AE8DE477}"/>
              </a:ext>
            </a:extLst>
          </p:cNvPr>
          <p:cNvSpPr/>
          <p:nvPr/>
        </p:nvSpPr>
        <p:spPr>
          <a:xfrm>
            <a:off x="3147866" y="5001457"/>
            <a:ext cx="1346808" cy="367699"/>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Ref Db</a:t>
            </a:r>
          </a:p>
        </p:txBody>
      </p:sp>
      <p:sp>
        <p:nvSpPr>
          <p:cNvPr id="18" name="Rectangle 17">
            <a:extLst>
              <a:ext uri="{FF2B5EF4-FFF2-40B4-BE49-F238E27FC236}">
                <a16:creationId xmlns:a16="http://schemas.microsoft.com/office/drawing/2014/main" id="{660F75B8-67E5-694D-A68A-3AE578840FF6}"/>
              </a:ext>
            </a:extLst>
          </p:cNvPr>
          <p:cNvSpPr/>
          <p:nvPr/>
        </p:nvSpPr>
        <p:spPr>
          <a:xfrm>
            <a:off x="2898239" y="3899775"/>
            <a:ext cx="1128639" cy="6942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Worker</a:t>
            </a:r>
          </a:p>
        </p:txBody>
      </p:sp>
      <p:pic>
        <p:nvPicPr>
          <p:cNvPr id="20" name="Graphic 19" descr="Envelope">
            <a:extLst>
              <a:ext uri="{FF2B5EF4-FFF2-40B4-BE49-F238E27FC236}">
                <a16:creationId xmlns:a16="http://schemas.microsoft.com/office/drawing/2014/main" id="{AD71B51A-0253-3F4A-921E-68FCF961E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878" y="4275834"/>
            <a:ext cx="542255" cy="542255"/>
          </a:xfrm>
          <a:prstGeom prst="rect">
            <a:avLst/>
          </a:prstGeom>
        </p:spPr>
      </p:pic>
      <p:pic>
        <p:nvPicPr>
          <p:cNvPr id="21" name="Graphic 20" descr="Envelope">
            <a:extLst>
              <a:ext uri="{FF2B5EF4-FFF2-40B4-BE49-F238E27FC236}">
                <a16:creationId xmlns:a16="http://schemas.microsoft.com/office/drawing/2014/main" id="{BC2B0E3F-C125-0B43-B206-CE76833B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9090" y="4117573"/>
            <a:ext cx="542255" cy="542255"/>
          </a:xfrm>
          <a:prstGeom prst="rect">
            <a:avLst/>
          </a:prstGeom>
        </p:spPr>
      </p:pic>
      <p:pic>
        <p:nvPicPr>
          <p:cNvPr id="22" name="Graphic 21" descr="Envelope">
            <a:extLst>
              <a:ext uri="{FF2B5EF4-FFF2-40B4-BE49-F238E27FC236}">
                <a16:creationId xmlns:a16="http://schemas.microsoft.com/office/drawing/2014/main" id="{D742FAF4-F858-4946-BB8F-DD7C1566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1624" y="3959311"/>
            <a:ext cx="542255" cy="542255"/>
          </a:xfrm>
          <a:prstGeom prst="rect">
            <a:avLst/>
          </a:prstGeom>
        </p:spPr>
      </p:pic>
      <p:cxnSp>
        <p:nvCxnSpPr>
          <p:cNvPr id="24" name="Straight Arrow Connector 23">
            <a:extLst>
              <a:ext uri="{FF2B5EF4-FFF2-40B4-BE49-F238E27FC236}">
                <a16:creationId xmlns:a16="http://schemas.microsoft.com/office/drawing/2014/main" id="{1D36A870-4BED-6B40-9A06-3A7985FAFC81}"/>
              </a:ext>
            </a:extLst>
          </p:cNvPr>
          <p:cNvCxnSpPr>
            <a:cxnSpLocks/>
          </p:cNvCxnSpPr>
          <p:nvPr/>
        </p:nvCxnSpPr>
        <p:spPr>
          <a:xfrm>
            <a:off x="5257800" y="1516673"/>
            <a:ext cx="0" cy="12288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406A9C-4E38-484F-8189-2FFE7A706A10}"/>
              </a:ext>
            </a:extLst>
          </p:cNvPr>
          <p:cNvCxnSpPr>
            <a:cxnSpLocks/>
            <a:stCxn id="11" idx="2"/>
            <a:endCxn id="13" idx="1"/>
          </p:cNvCxnSpPr>
          <p:nvPr/>
        </p:nvCxnSpPr>
        <p:spPr>
          <a:xfrm>
            <a:off x="5702824" y="4479682"/>
            <a:ext cx="8792" cy="5217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9" name="Graphic 28" descr="Envelope">
            <a:extLst>
              <a:ext uri="{FF2B5EF4-FFF2-40B4-BE49-F238E27FC236}">
                <a16:creationId xmlns:a16="http://schemas.microsoft.com/office/drawing/2014/main" id="{66DE3C43-B98C-3E49-B69D-612F7CD333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3509" y="3729278"/>
            <a:ext cx="501161" cy="501161"/>
          </a:xfrm>
          <a:prstGeom prst="rect">
            <a:avLst/>
          </a:prstGeom>
        </p:spPr>
      </p:pic>
      <p:sp>
        <p:nvSpPr>
          <p:cNvPr id="30" name="TextBox 29">
            <a:extLst>
              <a:ext uri="{FF2B5EF4-FFF2-40B4-BE49-F238E27FC236}">
                <a16:creationId xmlns:a16="http://schemas.microsoft.com/office/drawing/2014/main" id="{3E172913-799E-B94D-A8F5-3508318E8419}"/>
              </a:ext>
            </a:extLst>
          </p:cNvPr>
          <p:cNvSpPr txBox="1"/>
          <p:nvPr/>
        </p:nvSpPr>
        <p:spPr>
          <a:xfrm>
            <a:off x="5049408" y="1015402"/>
            <a:ext cx="3059722" cy="900246"/>
          </a:xfrm>
          <a:prstGeom prst="rect">
            <a:avLst/>
          </a:prstGeom>
          <a:noFill/>
        </p:spPr>
        <p:txBody>
          <a:bodyPr wrap="square" rtlCol="0">
            <a:spAutoFit/>
          </a:bodyPr>
          <a:lstStyle/>
          <a:p>
            <a:r>
              <a:rPr lang="en-US" sz="1050" dirty="0"/>
              <a:t>Event:</a:t>
            </a:r>
          </a:p>
          <a:p>
            <a:r>
              <a:rPr lang="en-US" sz="1050" dirty="0"/>
              <a:t>{ [booking made: {</a:t>
            </a:r>
          </a:p>
          <a:p>
            <a:r>
              <a:rPr lang="en-US" sz="1050" dirty="0"/>
              <a:t>	date:05 JUN</a:t>
            </a:r>
          </a:p>
          <a:p>
            <a:r>
              <a:rPr lang="en-US" sz="1050" dirty="0"/>
              <a:t>	…</a:t>
            </a:r>
          </a:p>
          <a:p>
            <a:r>
              <a:rPr lang="en-US" sz="1050" dirty="0"/>
              <a:t>}}</a:t>
            </a:r>
          </a:p>
        </p:txBody>
      </p:sp>
      <p:cxnSp>
        <p:nvCxnSpPr>
          <p:cNvPr id="33" name="Straight Arrow Connector 32">
            <a:extLst>
              <a:ext uri="{FF2B5EF4-FFF2-40B4-BE49-F238E27FC236}">
                <a16:creationId xmlns:a16="http://schemas.microsoft.com/office/drawing/2014/main" id="{5BC8D137-0CFF-124E-BC74-1AD341907C2B}"/>
              </a:ext>
            </a:extLst>
          </p:cNvPr>
          <p:cNvCxnSpPr>
            <a:stCxn id="11" idx="1"/>
            <a:endCxn id="17" idx="1"/>
          </p:cNvCxnSpPr>
          <p:nvPr/>
        </p:nvCxnSpPr>
        <p:spPr>
          <a:xfrm flipH="1">
            <a:off x="3821271" y="3440661"/>
            <a:ext cx="943861" cy="15607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783935-8958-5648-9749-4569B3AE192E}"/>
              </a:ext>
            </a:extLst>
          </p:cNvPr>
          <p:cNvSpPr txBox="1"/>
          <p:nvPr/>
        </p:nvSpPr>
        <p:spPr>
          <a:xfrm>
            <a:off x="4026878" y="3207278"/>
            <a:ext cx="824784" cy="715581"/>
          </a:xfrm>
          <a:prstGeom prst="rect">
            <a:avLst/>
          </a:prstGeom>
          <a:noFill/>
        </p:spPr>
        <p:txBody>
          <a:bodyPr wrap="square" rtlCol="0">
            <a:spAutoFit/>
          </a:bodyPr>
          <a:lstStyle/>
          <a:p>
            <a:r>
              <a:rPr lang="en-US" sz="1350" dirty="0"/>
              <a:t>Read Customer info</a:t>
            </a:r>
          </a:p>
        </p:txBody>
      </p:sp>
      <p:sp>
        <p:nvSpPr>
          <p:cNvPr id="35" name="TextBox 34">
            <a:extLst>
              <a:ext uri="{FF2B5EF4-FFF2-40B4-BE49-F238E27FC236}">
                <a16:creationId xmlns:a16="http://schemas.microsoft.com/office/drawing/2014/main" id="{1442EFED-68C2-4344-BB52-7BA42552872D}"/>
              </a:ext>
            </a:extLst>
          </p:cNvPr>
          <p:cNvSpPr txBox="1"/>
          <p:nvPr/>
        </p:nvSpPr>
        <p:spPr>
          <a:xfrm>
            <a:off x="5154681" y="4219774"/>
            <a:ext cx="764630" cy="923330"/>
          </a:xfrm>
          <a:prstGeom prst="rect">
            <a:avLst/>
          </a:prstGeom>
          <a:noFill/>
        </p:spPr>
        <p:txBody>
          <a:bodyPr wrap="square" rtlCol="0">
            <a:spAutoFit/>
          </a:bodyPr>
          <a:lstStyle/>
          <a:p>
            <a:r>
              <a:rPr lang="en-US" sz="1350" dirty="0"/>
              <a:t>Write Payment</a:t>
            </a:r>
          </a:p>
          <a:p>
            <a:r>
              <a:rPr lang="en-US" sz="1350" dirty="0"/>
              <a:t>Details</a:t>
            </a:r>
          </a:p>
        </p:txBody>
      </p:sp>
      <p:sp>
        <p:nvSpPr>
          <p:cNvPr id="36" name="TextBox 35">
            <a:extLst>
              <a:ext uri="{FF2B5EF4-FFF2-40B4-BE49-F238E27FC236}">
                <a16:creationId xmlns:a16="http://schemas.microsoft.com/office/drawing/2014/main" id="{A49F52A2-FD88-E54F-872B-4E5C945D221D}"/>
              </a:ext>
            </a:extLst>
          </p:cNvPr>
          <p:cNvSpPr txBox="1"/>
          <p:nvPr/>
        </p:nvSpPr>
        <p:spPr>
          <a:xfrm>
            <a:off x="7187155" y="3395265"/>
            <a:ext cx="1112784" cy="715581"/>
          </a:xfrm>
          <a:prstGeom prst="rect">
            <a:avLst/>
          </a:prstGeom>
          <a:noFill/>
        </p:spPr>
        <p:txBody>
          <a:bodyPr wrap="square" rtlCol="0">
            <a:spAutoFit/>
          </a:bodyPr>
          <a:lstStyle/>
          <a:p>
            <a:r>
              <a:rPr lang="en-US" sz="1350" dirty="0"/>
              <a:t>Notify Downstream Consumers</a:t>
            </a:r>
          </a:p>
        </p:txBody>
      </p:sp>
      <p:sp>
        <p:nvSpPr>
          <p:cNvPr id="37" name="TextBox 36">
            <a:extLst>
              <a:ext uri="{FF2B5EF4-FFF2-40B4-BE49-F238E27FC236}">
                <a16:creationId xmlns:a16="http://schemas.microsoft.com/office/drawing/2014/main" id="{0E9AF5AF-F7ED-8444-B574-E41FF43CF0FA}"/>
              </a:ext>
            </a:extLst>
          </p:cNvPr>
          <p:cNvSpPr txBox="1"/>
          <p:nvPr/>
        </p:nvSpPr>
        <p:spPr>
          <a:xfrm>
            <a:off x="650335" y="1190887"/>
            <a:ext cx="2515116" cy="923330"/>
          </a:xfrm>
          <a:prstGeom prst="rect">
            <a:avLst/>
          </a:prstGeom>
          <a:noFill/>
        </p:spPr>
        <p:txBody>
          <a:bodyPr wrap="square" rtlCol="0">
            <a:spAutoFit/>
          </a:bodyPr>
          <a:lstStyle/>
          <a:p>
            <a:pPr algn="ctr"/>
            <a:r>
              <a:rPr lang="en-US" sz="2700" b="1" dirty="0"/>
              <a:t>Event Carried </a:t>
            </a:r>
          </a:p>
          <a:p>
            <a:pPr algn="ctr"/>
            <a:r>
              <a:rPr lang="en-US" sz="2700" b="1" dirty="0"/>
              <a:t>State Transfer</a:t>
            </a:r>
          </a:p>
        </p:txBody>
      </p:sp>
      <p:sp>
        <p:nvSpPr>
          <p:cNvPr id="38" name="TextBox 37">
            <a:extLst>
              <a:ext uri="{FF2B5EF4-FFF2-40B4-BE49-F238E27FC236}">
                <a16:creationId xmlns:a16="http://schemas.microsoft.com/office/drawing/2014/main" id="{6F7DCE2C-638C-CA4B-BAFF-FDFFFD4C6258}"/>
              </a:ext>
            </a:extLst>
          </p:cNvPr>
          <p:cNvSpPr txBox="1"/>
          <p:nvPr/>
        </p:nvSpPr>
        <p:spPr>
          <a:xfrm>
            <a:off x="1607776" y="2090782"/>
            <a:ext cx="1201153" cy="253916"/>
          </a:xfrm>
          <a:prstGeom prst="rect">
            <a:avLst/>
          </a:prstGeom>
          <a:noFill/>
        </p:spPr>
        <p:txBody>
          <a:bodyPr wrap="square" rtlCol="0">
            <a:spAutoFit/>
          </a:bodyPr>
          <a:lstStyle/>
          <a:p>
            <a:pPr algn="r"/>
            <a:r>
              <a:rPr lang="en-US" sz="1050" dirty="0"/>
              <a:t>Martin Fowler</a:t>
            </a:r>
          </a:p>
        </p:txBody>
      </p:sp>
      <p:sp>
        <p:nvSpPr>
          <p:cNvPr id="23" name="Rectangle 22">
            <a:extLst>
              <a:ext uri="{FF2B5EF4-FFF2-40B4-BE49-F238E27FC236}">
                <a16:creationId xmlns:a16="http://schemas.microsoft.com/office/drawing/2014/main" id="{C0053657-6570-0A47-8717-F388B6B859A6}"/>
              </a:ext>
            </a:extLst>
          </p:cNvPr>
          <p:cNvSpPr/>
          <p:nvPr/>
        </p:nvSpPr>
        <p:spPr>
          <a:xfrm>
            <a:off x="733702" y="2514235"/>
            <a:ext cx="14262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cxnSp>
        <p:nvCxnSpPr>
          <p:cNvPr id="26" name="Straight Arrow Connector 25">
            <a:extLst>
              <a:ext uri="{FF2B5EF4-FFF2-40B4-BE49-F238E27FC236}">
                <a16:creationId xmlns:a16="http://schemas.microsoft.com/office/drawing/2014/main" id="{BEA22A1C-0E8F-3841-93A9-BD929FD38CD4}"/>
              </a:ext>
            </a:extLst>
          </p:cNvPr>
          <p:cNvCxnSpPr>
            <a:cxnSpLocks/>
            <a:endCxn id="17" idx="0"/>
          </p:cNvCxnSpPr>
          <p:nvPr/>
        </p:nvCxnSpPr>
        <p:spPr>
          <a:xfrm>
            <a:off x="3552244" y="4577722"/>
            <a:ext cx="269027" cy="5463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5A9EDA-3A76-B048-B68F-D4D77F2EB1FA}"/>
              </a:ext>
            </a:extLst>
          </p:cNvPr>
          <p:cNvSpPr>
            <a:spLocks noGrp="1"/>
          </p:cNvSpPr>
          <p:nvPr>
            <p:ph type="sldNum" sz="quarter" idx="12"/>
          </p:nvPr>
        </p:nvSpPr>
        <p:spPr/>
        <p:txBody>
          <a:bodyPr/>
          <a:lstStyle/>
          <a:p>
            <a:fld id="{AA792DF1-A555-43FA-AD2F-E7EC51E120F1}" type="slidenum">
              <a:rPr lang="en-GB" smtClean="0"/>
              <a:t>24</a:t>
            </a:fld>
            <a:endParaRPr lang="en-GB"/>
          </a:p>
        </p:txBody>
      </p:sp>
    </p:spTree>
    <p:extLst>
      <p:ext uri="{BB962C8B-B14F-4D97-AF65-F5344CB8AC3E}">
        <p14:creationId xmlns:p14="http://schemas.microsoft.com/office/powerpoint/2010/main" val="273095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4284 0.11111 L 0.01953 0.1713 C 0.03229 0.18403 0.05273 0.1956 0.07422 0.20278 C 0.09869 0.21042 0.11901 0.21111 0.13359 0.20695 L 0.20377 0.18843 " pathEditMode="relative" rAng="600000" ptsTypes="AAAAA">
                                      <p:cBhvr>
                                        <p:cTn id="6" dur="2000" fill="hold"/>
                                        <p:tgtEl>
                                          <p:spTgt spid="20"/>
                                        </p:tgtEl>
                                        <p:attrNameLst>
                                          <p:attrName>ppt_x</p:attrName>
                                          <p:attrName>ppt_y</p:attrName>
                                        </p:attrNameLst>
                                      </p:cBhvr>
                                      <p:rCtr x="12057" y="6528"/>
                                    </p:animMotion>
                                  </p:childTnLst>
                                  <p:subTnLst>
                                    <p:set>
                                      <p:cBhvr override="childStyle">
                                        <p:cTn dur="1" fill="hold" display="0" masterRel="sameClick" afterEffect="1">
                                          <p:stCondLst>
                                            <p:cond evt="end" delay="0">
                                              <p:tn val="5"/>
                                            </p:cond>
                                          </p:stCondLst>
                                        </p:cTn>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5104 0.14792 L 0.00612 0.15093 C 0.0181 0.15116 0.0358 0.15324 0.05442 0.15672 C 0.07578 0.15973 0.09271 0.16297 0.10442 0.16598 L 0.16093 0.18056 " pathEditMode="relative" rAng="300000" ptsTypes="AAAAA">
                                      <p:cBhvr>
                                        <p:cTn id="10" dur="2000" fill="hold"/>
                                        <p:tgtEl>
                                          <p:spTgt spid="21"/>
                                        </p:tgtEl>
                                        <p:attrNameLst>
                                          <p:attrName>ppt_x</p:attrName>
                                          <p:attrName>ppt_y</p:attrName>
                                        </p:attrNameLst>
                                      </p:cBhvr>
                                      <p:rCtr x="10612" y="1250"/>
                                    </p:animMotion>
                                  </p:childTnLst>
                                  <p:subTnLst>
                                    <p:set>
                                      <p:cBhvr override="childStyle">
                                        <p:cTn dur="1" fill="hold" display="0" masterRel="sameClick" afterEffect="1">
                                          <p:stCondLst>
                                            <p:cond evt="end" delay="0">
                                              <p:tn val="9"/>
                                            </p:cond>
                                          </p:stCondLst>
                                        </p:cTn>
                                        <p:tgtEl>
                                          <p:spTgt spid="2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5026 0.0824 L -0.00013 0.16296 C 0.01016 0.18009 0.02787 0.19977 0.04714 0.21481 C 0.06875 0.23217 0.08803 0.2419 0.1017 0.24398 L 0.16941 0.25625 " pathEditMode="relative" rAng="1440000" ptsTypes="AAAAA">
                                      <p:cBhvr>
                                        <p:cTn id="14" dur="2000" fill="hold"/>
                                        <p:tgtEl>
                                          <p:spTgt spid="22"/>
                                        </p:tgtEl>
                                        <p:attrNameLst>
                                          <p:attrName>ppt_x</p:attrName>
                                          <p:attrName>ppt_y</p:attrName>
                                        </p:attrNameLst>
                                      </p:cBhvr>
                                      <p:rCtr x="10404" y="10995"/>
                                    </p:animMotion>
                                  </p:childTnLst>
                                  <p:subTnLst>
                                    <p:set>
                                      <p:cBhvr override="childStyle">
                                        <p:cTn dur="1" fill="hold" display="0" masterRel="sameClick" afterEffect="1">
                                          <p:stCondLst>
                                            <p:cond evt="end" delay="0">
                                              <p:tn val="13"/>
                                            </p:cond>
                                          </p:stCondLst>
                                        </p:cTn>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7" presetClass="path" presetSubtype="0" accel="50000" decel="50000" fill="hold" nodeType="clickEffect">
                                  <p:stCondLst>
                                    <p:cond delay="0"/>
                                  </p:stCondLst>
                                  <p:childTnLst>
                                    <p:animMotion origin="layout" path="M 2.29167E-6 -4.44444E-6 L 0.06706 0.04005 C 0.08099 0.04908 0.10195 0.05394 0.12396 0.05394 C 0.14896 0.05394 0.16901 0.04908 0.18294 0.04005 L 0.25 -4.44444E-6 " pathEditMode="relative" rAng="0" ptsTypes="AAAAA">
                                      <p:cBhvr>
                                        <p:cTn id="38" dur="2000" fill="hold"/>
                                        <p:tgtEl>
                                          <p:spTgt spid="29"/>
                                        </p:tgtEl>
                                        <p:attrNameLst>
                                          <p:attrName>ppt_x</p:attrName>
                                          <p:attrName>ppt_y</p:attrName>
                                        </p:attrNameLst>
                                      </p:cBhvr>
                                      <p:rCtr x="12500" y="2685"/>
                                    </p:animMotion>
                                  </p:childTnLst>
                                  <p:subTnLst>
                                    <p:set>
                                      <p:cBhvr override="childStyle">
                                        <p:cTn dur="1" fill="hold" display="0" masterRel="sameClick" afterEffect="1">
                                          <p:stCondLst>
                                            <p:cond evt="end" delay="0">
                                              <p:tn val="37"/>
                                            </p:cond>
                                          </p:stCondLst>
                                        </p:cTn>
                                        <p:tgtEl>
                                          <p:spTgt spid="29"/>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P spid="35" grpId="0"/>
      <p:bldP spid="36" grpId="0"/>
      <p:bldP spid="36"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5B021-3A08-1A42-B1E0-91E7AC0F2801}"/>
              </a:ext>
            </a:extLst>
          </p:cNvPr>
          <p:cNvSpPr/>
          <p:nvPr/>
        </p:nvSpPr>
        <p:spPr>
          <a:xfrm>
            <a:off x="1900031" y="203921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Rectangle 6">
            <a:extLst>
              <a:ext uri="{FF2B5EF4-FFF2-40B4-BE49-F238E27FC236}">
                <a16:creationId xmlns:a16="http://schemas.microsoft.com/office/drawing/2014/main" id="{74E5CD2E-969E-6A4C-A995-31639025A468}"/>
              </a:ext>
            </a:extLst>
          </p:cNvPr>
          <p:cNvSpPr/>
          <p:nvPr/>
        </p:nvSpPr>
        <p:spPr>
          <a:xfrm>
            <a:off x="5889606" y="2069904"/>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8" name="TextBox 7">
            <a:extLst>
              <a:ext uri="{FF2B5EF4-FFF2-40B4-BE49-F238E27FC236}">
                <a16:creationId xmlns:a16="http://schemas.microsoft.com/office/drawing/2014/main" id="{027B6CBF-AF28-AB41-909C-6EBEA5D41480}"/>
              </a:ext>
            </a:extLst>
          </p:cNvPr>
          <p:cNvSpPr txBox="1"/>
          <p:nvPr/>
        </p:nvSpPr>
        <p:spPr>
          <a:xfrm>
            <a:off x="2009473" y="215897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9" name="TextBox 8">
            <a:extLst>
              <a:ext uri="{FF2B5EF4-FFF2-40B4-BE49-F238E27FC236}">
                <a16:creationId xmlns:a16="http://schemas.microsoft.com/office/drawing/2014/main" id="{31B3687D-9011-CC4E-95DC-DD68D547EE48}"/>
              </a:ext>
            </a:extLst>
          </p:cNvPr>
          <p:cNvSpPr txBox="1"/>
          <p:nvPr/>
        </p:nvSpPr>
        <p:spPr>
          <a:xfrm>
            <a:off x="6071617" y="218966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0" name="Flowchart: Magnetic Disk 12">
            <a:extLst>
              <a:ext uri="{FF2B5EF4-FFF2-40B4-BE49-F238E27FC236}">
                <a16:creationId xmlns:a16="http://schemas.microsoft.com/office/drawing/2014/main" id="{30691D87-1F70-EF40-88DF-A44049F8A0C0}"/>
              </a:ext>
            </a:extLst>
          </p:cNvPr>
          <p:cNvSpPr/>
          <p:nvPr/>
        </p:nvSpPr>
        <p:spPr>
          <a:xfrm>
            <a:off x="6837242" y="412572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11" name="Flowchart: Magnetic Disk 12">
            <a:extLst>
              <a:ext uri="{FF2B5EF4-FFF2-40B4-BE49-F238E27FC236}">
                <a16:creationId xmlns:a16="http://schemas.microsoft.com/office/drawing/2014/main" id="{B7B0E397-C359-7142-B613-6DB7654D0EC4}"/>
              </a:ext>
            </a:extLst>
          </p:cNvPr>
          <p:cNvSpPr/>
          <p:nvPr/>
        </p:nvSpPr>
        <p:spPr>
          <a:xfrm>
            <a:off x="2077504" y="415129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33" name="Flowchart: Magnetic Disk 12">
            <a:extLst>
              <a:ext uri="{FF2B5EF4-FFF2-40B4-BE49-F238E27FC236}">
                <a16:creationId xmlns:a16="http://schemas.microsoft.com/office/drawing/2014/main" id="{824DAEAD-6BA4-004C-8284-6BE9814B1D2D}"/>
              </a:ext>
            </a:extLst>
          </p:cNvPr>
          <p:cNvSpPr/>
          <p:nvPr/>
        </p:nvSpPr>
        <p:spPr>
          <a:xfrm>
            <a:off x="5620371" y="4144208"/>
            <a:ext cx="902491"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a:p>
            <a:pPr algn="ctr"/>
            <a:r>
              <a:rPr lang="en-GB" sz="1350" dirty="0">
                <a:solidFill>
                  <a:schemeClr val="tx1"/>
                </a:solidFill>
              </a:rPr>
              <a:t>Reference Cache</a:t>
            </a:r>
          </a:p>
        </p:txBody>
      </p:sp>
      <p:cxnSp>
        <p:nvCxnSpPr>
          <p:cNvPr id="35" name="Straight Arrow Connector 34">
            <a:extLst>
              <a:ext uri="{FF2B5EF4-FFF2-40B4-BE49-F238E27FC236}">
                <a16:creationId xmlns:a16="http://schemas.microsoft.com/office/drawing/2014/main" id="{D5013104-FFEE-5C41-B7B7-F6A97E3C79AB}"/>
              </a:ext>
            </a:extLst>
          </p:cNvPr>
          <p:cNvCxnSpPr>
            <a:cxnSpLocks/>
            <a:stCxn id="7" idx="2"/>
            <a:endCxn id="33" idx="4"/>
          </p:cNvCxnSpPr>
          <p:nvPr/>
        </p:nvCxnSpPr>
        <p:spPr>
          <a:xfrm>
            <a:off x="6518255" y="3891676"/>
            <a:ext cx="4607" cy="402776"/>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4A3713A-1F20-3C4B-A3BA-D28C3EA68A6E}"/>
              </a:ext>
            </a:extLst>
          </p:cNvPr>
          <p:cNvCxnSpPr>
            <a:cxnSpLocks/>
          </p:cNvCxnSpPr>
          <p:nvPr/>
        </p:nvCxnSpPr>
        <p:spPr>
          <a:xfrm>
            <a:off x="6601584" y="3860986"/>
            <a:ext cx="231052" cy="374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B66D0DE-FB65-E641-89CB-BA85ACFFDF09}"/>
              </a:ext>
            </a:extLst>
          </p:cNvPr>
          <p:cNvCxnSpPr>
            <a:cxnSpLocks/>
          </p:cNvCxnSpPr>
          <p:nvPr/>
        </p:nvCxnSpPr>
        <p:spPr>
          <a:xfrm flipH="1" flipV="1">
            <a:off x="6717109" y="3774071"/>
            <a:ext cx="278052" cy="349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D266972E-23BC-F644-96A9-04E890BE920E}"/>
              </a:ext>
            </a:extLst>
          </p:cNvPr>
          <p:cNvCxnSpPr>
            <a:stCxn id="11" idx="3"/>
            <a:endCxn id="33" idx="3"/>
          </p:cNvCxnSpPr>
          <p:nvPr/>
        </p:nvCxnSpPr>
        <p:spPr>
          <a:xfrm rot="5400000" flipH="1" flipV="1">
            <a:off x="4279641" y="2659802"/>
            <a:ext cx="7082" cy="3576869"/>
          </a:xfrm>
          <a:prstGeom prst="curvedConnector3">
            <a:avLst>
              <a:gd name="adj1" fmla="val -732460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345AF8E-71DA-1C40-8809-A9ADAAA7F4A7}"/>
              </a:ext>
            </a:extLst>
          </p:cNvPr>
          <p:cNvSpPr txBox="1"/>
          <p:nvPr/>
        </p:nvSpPr>
        <p:spPr>
          <a:xfrm>
            <a:off x="4283182" y="4983217"/>
            <a:ext cx="659756" cy="300082"/>
          </a:xfrm>
          <a:prstGeom prst="rect">
            <a:avLst/>
          </a:prstGeom>
          <a:noFill/>
        </p:spPr>
        <p:txBody>
          <a:bodyPr wrap="square" rtlCol="0">
            <a:spAutoFit/>
          </a:bodyPr>
          <a:lstStyle/>
          <a:p>
            <a:r>
              <a:rPr lang="en-US" sz="1350" dirty="0"/>
              <a:t>ECST</a:t>
            </a:r>
          </a:p>
        </p:txBody>
      </p:sp>
      <p:cxnSp>
        <p:nvCxnSpPr>
          <p:cNvPr id="49" name="Curved Connector 48">
            <a:extLst>
              <a:ext uri="{FF2B5EF4-FFF2-40B4-BE49-F238E27FC236}">
                <a16:creationId xmlns:a16="http://schemas.microsoft.com/office/drawing/2014/main" id="{A0A71B81-B589-DA4D-9A27-49DABD13A51F}"/>
              </a:ext>
            </a:extLst>
          </p:cNvPr>
          <p:cNvCxnSpPr>
            <a:cxnSpLocks/>
          </p:cNvCxnSpPr>
          <p:nvPr/>
        </p:nvCxnSpPr>
        <p:spPr>
          <a:xfrm rot="5400000" flipH="1" flipV="1">
            <a:off x="4279641" y="2513099"/>
            <a:ext cx="7082" cy="3576869"/>
          </a:xfrm>
          <a:prstGeom prst="curvedConnector3">
            <a:avLst>
              <a:gd name="adj1" fmla="val -732460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0C8117-2294-9A40-A14A-4AC1649646CD}"/>
              </a:ext>
            </a:extLst>
          </p:cNvPr>
          <p:cNvSpPr txBox="1"/>
          <p:nvPr/>
        </p:nvSpPr>
        <p:spPr>
          <a:xfrm>
            <a:off x="4029436" y="4591398"/>
            <a:ext cx="659756" cy="300082"/>
          </a:xfrm>
          <a:prstGeom prst="rect">
            <a:avLst/>
          </a:prstGeom>
          <a:noFill/>
        </p:spPr>
        <p:txBody>
          <a:bodyPr wrap="square" rtlCol="0">
            <a:spAutoFit/>
          </a:bodyPr>
          <a:lstStyle/>
          <a:p>
            <a:r>
              <a:rPr lang="en-US" sz="1350" dirty="0"/>
              <a:t>ATOM</a:t>
            </a:r>
          </a:p>
        </p:txBody>
      </p:sp>
      <p:cxnSp>
        <p:nvCxnSpPr>
          <p:cNvPr id="53" name="Straight Arrow Connector 52">
            <a:extLst>
              <a:ext uri="{FF2B5EF4-FFF2-40B4-BE49-F238E27FC236}">
                <a16:creationId xmlns:a16="http://schemas.microsoft.com/office/drawing/2014/main" id="{7C60A1E8-6FE8-4B48-8BAD-928E4E08DCCF}"/>
              </a:ext>
            </a:extLst>
          </p:cNvPr>
          <p:cNvCxnSpPr/>
          <p:nvPr/>
        </p:nvCxnSpPr>
        <p:spPr>
          <a:xfrm>
            <a:off x="2760562" y="4364380"/>
            <a:ext cx="279528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DB6BAC0-55E1-8245-9EBB-E4D2221E332B}"/>
              </a:ext>
            </a:extLst>
          </p:cNvPr>
          <p:cNvSpPr txBox="1"/>
          <p:nvPr/>
        </p:nvSpPr>
        <p:spPr>
          <a:xfrm>
            <a:off x="4067602" y="4098370"/>
            <a:ext cx="659756" cy="300082"/>
          </a:xfrm>
          <a:prstGeom prst="rect">
            <a:avLst/>
          </a:prstGeom>
          <a:noFill/>
        </p:spPr>
        <p:txBody>
          <a:bodyPr wrap="square" rtlCol="0">
            <a:spAutoFit/>
          </a:bodyPr>
          <a:lstStyle/>
          <a:p>
            <a:r>
              <a:rPr lang="en-US" sz="1350" dirty="0"/>
              <a:t>ETL</a:t>
            </a:r>
          </a:p>
        </p:txBody>
      </p:sp>
      <p:cxnSp>
        <p:nvCxnSpPr>
          <p:cNvPr id="60" name="Curved Connector 59">
            <a:extLst>
              <a:ext uri="{FF2B5EF4-FFF2-40B4-BE49-F238E27FC236}">
                <a16:creationId xmlns:a16="http://schemas.microsoft.com/office/drawing/2014/main" id="{A66F3152-8B63-2B44-A196-328C604405E7}"/>
              </a:ext>
            </a:extLst>
          </p:cNvPr>
          <p:cNvCxnSpPr>
            <a:stCxn id="11" idx="1"/>
            <a:endCxn id="33" idx="0"/>
          </p:cNvCxnSpPr>
          <p:nvPr/>
        </p:nvCxnSpPr>
        <p:spPr>
          <a:xfrm rot="16200000" flipH="1">
            <a:off x="4236641" y="2409397"/>
            <a:ext cx="93081" cy="3576869"/>
          </a:xfrm>
          <a:prstGeom prst="curvedConnector3">
            <a:avLst>
              <a:gd name="adj1" fmla="val -19180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DAC0339-1019-A645-A5B6-62AF16EF9C50}"/>
              </a:ext>
            </a:extLst>
          </p:cNvPr>
          <p:cNvSpPr txBox="1"/>
          <p:nvPr/>
        </p:nvSpPr>
        <p:spPr>
          <a:xfrm>
            <a:off x="4284628" y="3648209"/>
            <a:ext cx="659756" cy="300082"/>
          </a:xfrm>
          <a:prstGeom prst="rect">
            <a:avLst/>
          </a:prstGeom>
          <a:noFill/>
        </p:spPr>
        <p:txBody>
          <a:bodyPr wrap="square" rtlCol="0">
            <a:spAutoFit/>
          </a:bodyPr>
          <a:lstStyle/>
          <a:p>
            <a:r>
              <a:rPr lang="en-US" sz="1350" dirty="0"/>
              <a:t>FTP</a:t>
            </a:r>
          </a:p>
        </p:txBody>
      </p:sp>
      <p:sp>
        <p:nvSpPr>
          <p:cNvPr id="63" name="TextBox 62">
            <a:extLst>
              <a:ext uri="{FF2B5EF4-FFF2-40B4-BE49-F238E27FC236}">
                <a16:creationId xmlns:a16="http://schemas.microsoft.com/office/drawing/2014/main" id="{B5AE3B0A-62D5-8948-B303-5AF7A232995E}"/>
              </a:ext>
            </a:extLst>
          </p:cNvPr>
          <p:cNvSpPr txBox="1"/>
          <p:nvPr/>
        </p:nvSpPr>
        <p:spPr>
          <a:xfrm>
            <a:off x="299943" y="1031770"/>
            <a:ext cx="5472931" cy="507831"/>
          </a:xfrm>
          <a:prstGeom prst="rect">
            <a:avLst/>
          </a:prstGeom>
          <a:noFill/>
        </p:spPr>
        <p:txBody>
          <a:bodyPr wrap="square" rtlCol="0">
            <a:spAutoFit/>
          </a:bodyPr>
          <a:lstStyle/>
          <a:p>
            <a:pPr algn="ctr"/>
            <a:r>
              <a:rPr lang="en-US" sz="2700" b="1" dirty="0"/>
              <a:t>Reference Data is Protocol Agnostic</a:t>
            </a:r>
          </a:p>
        </p:txBody>
      </p:sp>
    </p:spTree>
    <p:extLst>
      <p:ext uri="{BB962C8B-B14F-4D97-AF65-F5344CB8AC3E}">
        <p14:creationId xmlns:p14="http://schemas.microsoft.com/office/powerpoint/2010/main" val="202632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p:bldP spid="54" grpId="0"/>
      <p:bldP spid="6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7F45F4-BFF9-5346-899E-BCFB119432B6}"/>
              </a:ext>
            </a:extLst>
          </p:cNvPr>
          <p:cNvSpPr>
            <a:spLocks noGrp="1"/>
          </p:cNvSpPr>
          <p:nvPr>
            <p:ph type="title"/>
          </p:nvPr>
        </p:nvSpPr>
        <p:spPr/>
        <p:txBody>
          <a:bodyPr>
            <a:normAutofit/>
          </a:bodyPr>
          <a:lstStyle/>
          <a:p>
            <a:pPr algn="l"/>
            <a:r>
              <a:rPr lang="en-US" sz="2800" dirty="0"/>
              <a:t>Types of Reference Data</a:t>
            </a:r>
          </a:p>
        </p:txBody>
      </p:sp>
      <p:sp>
        <p:nvSpPr>
          <p:cNvPr id="4" name="Content Placeholder 3">
            <a:extLst>
              <a:ext uri="{FF2B5EF4-FFF2-40B4-BE49-F238E27FC236}">
                <a16:creationId xmlns:a16="http://schemas.microsoft.com/office/drawing/2014/main" id="{B19A8820-C3E2-924F-9566-14DE94038474}"/>
              </a:ext>
            </a:extLst>
          </p:cNvPr>
          <p:cNvSpPr>
            <a:spLocks noGrp="1"/>
          </p:cNvSpPr>
          <p:nvPr>
            <p:ph idx="1"/>
          </p:nvPr>
        </p:nvSpPr>
        <p:spPr>
          <a:xfrm>
            <a:off x="2947133" y="2395186"/>
            <a:ext cx="3046535" cy="1391566"/>
          </a:xfrm>
        </p:spPr>
        <p:txBody>
          <a:bodyPr>
            <a:normAutofit/>
          </a:bodyPr>
          <a:lstStyle/>
          <a:p>
            <a:r>
              <a:rPr lang="en-US" sz="2400" dirty="0"/>
              <a:t>Operand Data</a:t>
            </a:r>
          </a:p>
          <a:p>
            <a:r>
              <a:rPr lang="en-US" sz="2400" dirty="0"/>
              <a:t>Shared Collections</a:t>
            </a:r>
          </a:p>
          <a:p>
            <a:r>
              <a:rPr lang="en-US" sz="2400" dirty="0"/>
              <a:t>Historic Artefacts</a:t>
            </a:r>
          </a:p>
        </p:txBody>
      </p:sp>
      <p:sp>
        <p:nvSpPr>
          <p:cNvPr id="2" name="Slide Number Placeholder 1">
            <a:extLst>
              <a:ext uri="{FF2B5EF4-FFF2-40B4-BE49-F238E27FC236}">
                <a16:creationId xmlns:a16="http://schemas.microsoft.com/office/drawing/2014/main" id="{5E921735-2689-CF43-8572-44AD3295D7B0}"/>
              </a:ext>
            </a:extLst>
          </p:cNvPr>
          <p:cNvSpPr>
            <a:spLocks noGrp="1"/>
          </p:cNvSpPr>
          <p:nvPr>
            <p:ph type="sldNum" sz="quarter" idx="12"/>
          </p:nvPr>
        </p:nvSpPr>
        <p:spPr/>
        <p:txBody>
          <a:bodyPr/>
          <a:lstStyle/>
          <a:p>
            <a:fld id="{AA792DF1-A555-43FA-AD2F-E7EC51E120F1}" type="slidenum">
              <a:rPr lang="en-GB" smtClean="0"/>
              <a:t>26</a:t>
            </a:fld>
            <a:endParaRPr lang="en-GB"/>
          </a:p>
        </p:txBody>
      </p:sp>
    </p:spTree>
    <p:extLst>
      <p:ext uri="{BB962C8B-B14F-4D97-AF65-F5344CB8AC3E}">
        <p14:creationId xmlns:p14="http://schemas.microsoft.com/office/powerpoint/2010/main" val="143424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6B4A96-BA5C-C74F-8848-6FAC14172F62}"/>
              </a:ext>
            </a:extLst>
          </p:cNvPr>
          <p:cNvSpPr>
            <a:spLocks noGrp="1"/>
          </p:cNvSpPr>
          <p:nvPr>
            <p:ph type="sldNum" sz="quarter" idx="12"/>
          </p:nvPr>
        </p:nvSpPr>
        <p:spPr/>
        <p:txBody>
          <a:bodyPr/>
          <a:lstStyle/>
          <a:p>
            <a:fld id="{AA792DF1-A555-43FA-AD2F-E7EC51E120F1}" type="slidenum">
              <a:rPr lang="en-GB" smtClean="0"/>
              <a:t>27</a:t>
            </a:fld>
            <a:endParaRPr lang="en-GB"/>
          </a:p>
        </p:txBody>
      </p:sp>
      <p:sp>
        <p:nvSpPr>
          <p:cNvPr id="5" name="TextBox 4">
            <a:extLst>
              <a:ext uri="{FF2B5EF4-FFF2-40B4-BE49-F238E27FC236}">
                <a16:creationId xmlns:a16="http://schemas.microsoft.com/office/drawing/2014/main" id="{9B45EE30-7D62-314E-A5B6-2885C2DA2E92}"/>
              </a:ext>
            </a:extLst>
          </p:cNvPr>
          <p:cNvSpPr txBox="1"/>
          <p:nvPr/>
        </p:nvSpPr>
        <p:spPr>
          <a:xfrm>
            <a:off x="2290545" y="4216486"/>
            <a:ext cx="5235524" cy="461665"/>
          </a:xfrm>
          <a:prstGeom prst="rect">
            <a:avLst/>
          </a:prstGeom>
          <a:noFill/>
        </p:spPr>
        <p:txBody>
          <a:bodyPr wrap="square" rtlCol="0">
            <a:spAutoFit/>
          </a:bodyPr>
          <a:lstStyle/>
          <a:p>
            <a:r>
              <a:rPr lang="en-US" sz="2400" dirty="0"/>
              <a:t>Reference Data does not know the rules!</a:t>
            </a:r>
          </a:p>
        </p:txBody>
      </p:sp>
      <p:sp>
        <p:nvSpPr>
          <p:cNvPr id="6" name="TextBox 5">
            <a:extLst>
              <a:ext uri="{FF2B5EF4-FFF2-40B4-BE49-F238E27FC236}">
                <a16:creationId xmlns:a16="http://schemas.microsoft.com/office/drawing/2014/main" id="{3EE2056C-31C5-514F-B2FC-E019644280D7}"/>
              </a:ext>
            </a:extLst>
          </p:cNvPr>
          <p:cNvSpPr txBox="1"/>
          <p:nvPr/>
        </p:nvSpPr>
        <p:spPr>
          <a:xfrm>
            <a:off x="2086318" y="2005954"/>
            <a:ext cx="5235524" cy="461665"/>
          </a:xfrm>
          <a:prstGeom prst="rect">
            <a:avLst/>
          </a:prstGeom>
          <a:noFill/>
        </p:spPr>
        <p:txBody>
          <a:bodyPr wrap="square" rtlCol="0">
            <a:spAutoFit/>
          </a:bodyPr>
          <a:lstStyle/>
          <a:p>
            <a:pPr algn="ctr"/>
            <a:r>
              <a:rPr lang="en-US" sz="2400" dirty="0"/>
              <a:t>Would I cache you as Request Data?</a:t>
            </a:r>
          </a:p>
        </p:txBody>
      </p:sp>
      <p:sp>
        <p:nvSpPr>
          <p:cNvPr id="7" name="TextBox 6">
            <a:extLst>
              <a:ext uri="{FF2B5EF4-FFF2-40B4-BE49-F238E27FC236}">
                <a16:creationId xmlns:a16="http://schemas.microsoft.com/office/drawing/2014/main" id="{602373F7-DDBA-C343-B98A-D8DDE3498BDF}"/>
              </a:ext>
            </a:extLst>
          </p:cNvPr>
          <p:cNvSpPr txBox="1"/>
          <p:nvPr/>
        </p:nvSpPr>
        <p:spPr>
          <a:xfrm>
            <a:off x="2290545" y="3146554"/>
            <a:ext cx="5235524" cy="461665"/>
          </a:xfrm>
          <a:prstGeom prst="rect">
            <a:avLst/>
          </a:prstGeom>
          <a:noFill/>
        </p:spPr>
        <p:txBody>
          <a:bodyPr wrap="square" rtlCol="0">
            <a:spAutoFit/>
          </a:bodyPr>
          <a:lstStyle/>
          <a:p>
            <a:r>
              <a:rPr lang="en-US" sz="2400" dirty="0"/>
              <a:t>We cache Outside Data not Inside Data!</a:t>
            </a:r>
          </a:p>
        </p:txBody>
      </p:sp>
    </p:spTree>
    <p:extLst>
      <p:ext uri="{BB962C8B-B14F-4D97-AF65-F5344CB8AC3E}">
        <p14:creationId xmlns:p14="http://schemas.microsoft.com/office/powerpoint/2010/main" val="264431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B66F5A-4E60-4249-AEEC-F1B2B460C2F9}"/>
              </a:ext>
            </a:extLst>
          </p:cNvPr>
          <p:cNvSpPr>
            <a:spLocks noGrp="1"/>
          </p:cNvSpPr>
          <p:nvPr>
            <p:ph type="sldNum" sz="quarter" idx="12"/>
          </p:nvPr>
        </p:nvSpPr>
        <p:spPr/>
        <p:txBody>
          <a:bodyPr/>
          <a:lstStyle/>
          <a:p>
            <a:fld id="{AA792DF1-A555-43FA-AD2F-E7EC51E120F1}" type="slidenum">
              <a:rPr lang="en-GB" smtClean="0"/>
              <a:t>28</a:t>
            </a:fld>
            <a:endParaRPr lang="en-GB"/>
          </a:p>
        </p:txBody>
      </p:sp>
      <p:sp>
        <p:nvSpPr>
          <p:cNvPr id="5" name="TextBox 4">
            <a:extLst>
              <a:ext uri="{FF2B5EF4-FFF2-40B4-BE49-F238E27FC236}">
                <a16:creationId xmlns:a16="http://schemas.microsoft.com/office/drawing/2014/main" id="{BAADD724-0B18-F345-AFDD-560EC7F14B70}"/>
              </a:ext>
            </a:extLst>
          </p:cNvPr>
          <p:cNvSpPr txBox="1"/>
          <p:nvPr/>
        </p:nvSpPr>
        <p:spPr>
          <a:xfrm>
            <a:off x="1563259" y="1374670"/>
            <a:ext cx="5736902" cy="507831"/>
          </a:xfrm>
          <a:prstGeom prst="rect">
            <a:avLst/>
          </a:prstGeom>
          <a:noFill/>
        </p:spPr>
        <p:txBody>
          <a:bodyPr wrap="square" rtlCol="0">
            <a:spAutoFit/>
          </a:bodyPr>
          <a:lstStyle/>
          <a:p>
            <a:pPr algn="ctr"/>
            <a:r>
              <a:rPr lang="en-US" sz="2700" b="1" dirty="0"/>
              <a:t>Query by Event Carried State Transfer</a:t>
            </a:r>
          </a:p>
        </p:txBody>
      </p:sp>
      <p:sp>
        <p:nvSpPr>
          <p:cNvPr id="6" name="Rectangle 5">
            <a:extLst>
              <a:ext uri="{FF2B5EF4-FFF2-40B4-BE49-F238E27FC236}">
                <a16:creationId xmlns:a16="http://schemas.microsoft.com/office/drawing/2014/main" id="{057A2787-5AE7-424A-B3ED-888C10B9019E}"/>
              </a:ext>
            </a:extLst>
          </p:cNvPr>
          <p:cNvSpPr/>
          <p:nvPr/>
        </p:nvSpPr>
        <p:spPr>
          <a:xfrm>
            <a:off x="3685428" y="2302606"/>
            <a:ext cx="1359026" cy="415498"/>
          </a:xfrm>
          <a:prstGeom prst="rect">
            <a:avLst/>
          </a:prstGeom>
        </p:spPr>
        <p:txBody>
          <a:bodyPr wrap="none">
            <a:spAutoFit/>
          </a:bodyPr>
          <a:lstStyle/>
          <a:p>
            <a:r>
              <a:rPr lang="en-US" sz="2100" dirty="0"/>
              <a:t>Decoupled</a:t>
            </a:r>
          </a:p>
        </p:txBody>
      </p:sp>
      <p:sp>
        <p:nvSpPr>
          <p:cNvPr id="7" name="Rectangle 6">
            <a:extLst>
              <a:ext uri="{FF2B5EF4-FFF2-40B4-BE49-F238E27FC236}">
                <a16:creationId xmlns:a16="http://schemas.microsoft.com/office/drawing/2014/main" id="{47CA2FDD-26A0-7E44-9969-D25A1483E5C6}"/>
              </a:ext>
            </a:extLst>
          </p:cNvPr>
          <p:cNvSpPr/>
          <p:nvPr/>
        </p:nvSpPr>
        <p:spPr>
          <a:xfrm>
            <a:off x="3685427" y="2994422"/>
            <a:ext cx="1599092" cy="415498"/>
          </a:xfrm>
          <a:prstGeom prst="rect">
            <a:avLst/>
          </a:prstGeom>
        </p:spPr>
        <p:txBody>
          <a:bodyPr wrap="none">
            <a:spAutoFit/>
          </a:bodyPr>
          <a:lstStyle/>
          <a:p>
            <a:r>
              <a:rPr lang="en-US" sz="2100" dirty="0"/>
              <a:t>Autonomous</a:t>
            </a:r>
          </a:p>
        </p:txBody>
      </p:sp>
      <p:sp>
        <p:nvSpPr>
          <p:cNvPr id="8" name="Rectangle 7">
            <a:extLst>
              <a:ext uri="{FF2B5EF4-FFF2-40B4-BE49-F238E27FC236}">
                <a16:creationId xmlns:a16="http://schemas.microsoft.com/office/drawing/2014/main" id="{F47F2C6F-2CA1-E74D-8109-DEF18042769F}"/>
              </a:ext>
            </a:extLst>
          </p:cNvPr>
          <p:cNvSpPr/>
          <p:nvPr/>
        </p:nvSpPr>
        <p:spPr>
          <a:xfrm>
            <a:off x="3830564" y="3766860"/>
            <a:ext cx="1070421" cy="415498"/>
          </a:xfrm>
          <a:prstGeom prst="rect">
            <a:avLst/>
          </a:prstGeom>
        </p:spPr>
        <p:txBody>
          <a:bodyPr wrap="none">
            <a:spAutoFit/>
          </a:bodyPr>
          <a:lstStyle/>
          <a:p>
            <a:r>
              <a:rPr lang="en-US" sz="2100" dirty="0"/>
              <a:t>Efficient</a:t>
            </a:r>
          </a:p>
        </p:txBody>
      </p:sp>
      <p:sp>
        <p:nvSpPr>
          <p:cNvPr id="9" name="TextBox 8">
            <a:extLst>
              <a:ext uri="{FF2B5EF4-FFF2-40B4-BE49-F238E27FC236}">
                <a16:creationId xmlns:a16="http://schemas.microsoft.com/office/drawing/2014/main" id="{22E39040-5EAC-2B41-8BBD-D3834F16B8E7}"/>
              </a:ext>
            </a:extLst>
          </p:cNvPr>
          <p:cNvSpPr txBox="1"/>
          <p:nvPr/>
        </p:nvSpPr>
        <p:spPr>
          <a:xfrm rot="16200000">
            <a:off x="-557307" y="3175085"/>
            <a:ext cx="2583934" cy="507831"/>
          </a:xfrm>
          <a:prstGeom prst="rect">
            <a:avLst/>
          </a:prstGeom>
          <a:noFill/>
        </p:spPr>
        <p:txBody>
          <a:bodyPr wrap="square" rtlCol="0">
            <a:spAutoFit/>
          </a:bodyPr>
          <a:lstStyle/>
          <a:p>
            <a:pPr algn="ctr"/>
            <a:r>
              <a:rPr lang="en-US" sz="2700" b="1" dirty="0"/>
              <a:t>The Good</a:t>
            </a:r>
          </a:p>
        </p:txBody>
      </p:sp>
      <p:sp>
        <p:nvSpPr>
          <p:cNvPr id="10" name="Rectangle 9">
            <a:extLst>
              <a:ext uri="{FF2B5EF4-FFF2-40B4-BE49-F238E27FC236}">
                <a16:creationId xmlns:a16="http://schemas.microsoft.com/office/drawing/2014/main" id="{76880466-C804-154D-B324-45A1D8E2B9AC}"/>
              </a:ext>
            </a:extLst>
          </p:cNvPr>
          <p:cNvSpPr/>
          <p:nvPr/>
        </p:nvSpPr>
        <p:spPr>
          <a:xfrm>
            <a:off x="3541328" y="4445256"/>
            <a:ext cx="1837554" cy="415498"/>
          </a:xfrm>
          <a:prstGeom prst="rect">
            <a:avLst/>
          </a:prstGeom>
        </p:spPr>
        <p:txBody>
          <a:bodyPr wrap="none">
            <a:spAutoFit/>
          </a:bodyPr>
          <a:lstStyle/>
          <a:p>
            <a:r>
              <a:rPr lang="en-US" sz="2100" dirty="0"/>
              <a:t>Fault Tolerance</a:t>
            </a:r>
          </a:p>
        </p:txBody>
      </p:sp>
    </p:spTree>
    <p:extLst>
      <p:ext uri="{BB962C8B-B14F-4D97-AF65-F5344CB8AC3E}">
        <p14:creationId xmlns:p14="http://schemas.microsoft.com/office/powerpoint/2010/main" val="31221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B66F5A-4E60-4249-AEEC-F1B2B460C2F9}"/>
              </a:ext>
            </a:extLst>
          </p:cNvPr>
          <p:cNvSpPr>
            <a:spLocks noGrp="1"/>
          </p:cNvSpPr>
          <p:nvPr>
            <p:ph type="sldNum" sz="quarter" idx="12"/>
          </p:nvPr>
        </p:nvSpPr>
        <p:spPr/>
        <p:txBody>
          <a:bodyPr/>
          <a:lstStyle/>
          <a:p>
            <a:fld id="{AA792DF1-A555-43FA-AD2F-E7EC51E120F1}" type="slidenum">
              <a:rPr lang="en-GB" smtClean="0"/>
              <a:t>29</a:t>
            </a:fld>
            <a:endParaRPr lang="en-GB"/>
          </a:p>
        </p:txBody>
      </p:sp>
      <p:sp>
        <p:nvSpPr>
          <p:cNvPr id="5" name="TextBox 4">
            <a:extLst>
              <a:ext uri="{FF2B5EF4-FFF2-40B4-BE49-F238E27FC236}">
                <a16:creationId xmlns:a16="http://schemas.microsoft.com/office/drawing/2014/main" id="{BAADD724-0B18-F345-AFDD-560EC7F14B70}"/>
              </a:ext>
            </a:extLst>
          </p:cNvPr>
          <p:cNvSpPr txBox="1"/>
          <p:nvPr/>
        </p:nvSpPr>
        <p:spPr>
          <a:xfrm>
            <a:off x="1563259" y="1374670"/>
            <a:ext cx="5736902" cy="507831"/>
          </a:xfrm>
          <a:prstGeom prst="rect">
            <a:avLst/>
          </a:prstGeom>
          <a:noFill/>
        </p:spPr>
        <p:txBody>
          <a:bodyPr wrap="square" rtlCol="0">
            <a:spAutoFit/>
          </a:bodyPr>
          <a:lstStyle/>
          <a:p>
            <a:pPr algn="ctr"/>
            <a:r>
              <a:rPr lang="en-US" sz="2700" b="1" dirty="0"/>
              <a:t>Query by Event Carried State Transfer</a:t>
            </a:r>
          </a:p>
        </p:txBody>
      </p:sp>
      <p:sp>
        <p:nvSpPr>
          <p:cNvPr id="6" name="Rectangle 5">
            <a:extLst>
              <a:ext uri="{FF2B5EF4-FFF2-40B4-BE49-F238E27FC236}">
                <a16:creationId xmlns:a16="http://schemas.microsoft.com/office/drawing/2014/main" id="{057A2787-5AE7-424A-B3ED-888C10B9019E}"/>
              </a:ext>
            </a:extLst>
          </p:cNvPr>
          <p:cNvSpPr/>
          <p:nvPr/>
        </p:nvSpPr>
        <p:spPr>
          <a:xfrm>
            <a:off x="3336384" y="2726720"/>
            <a:ext cx="2482090" cy="415498"/>
          </a:xfrm>
          <a:prstGeom prst="rect">
            <a:avLst/>
          </a:prstGeom>
        </p:spPr>
        <p:txBody>
          <a:bodyPr wrap="none">
            <a:spAutoFit/>
          </a:bodyPr>
          <a:lstStyle/>
          <a:p>
            <a:r>
              <a:rPr lang="en-US" sz="2100" dirty="0"/>
              <a:t>Eventual Consistency</a:t>
            </a:r>
          </a:p>
        </p:txBody>
      </p:sp>
      <p:sp>
        <p:nvSpPr>
          <p:cNvPr id="7" name="Rectangle 6">
            <a:extLst>
              <a:ext uri="{FF2B5EF4-FFF2-40B4-BE49-F238E27FC236}">
                <a16:creationId xmlns:a16="http://schemas.microsoft.com/office/drawing/2014/main" id="{47CA2FDD-26A0-7E44-9969-D25A1483E5C6}"/>
              </a:ext>
            </a:extLst>
          </p:cNvPr>
          <p:cNvSpPr/>
          <p:nvPr/>
        </p:nvSpPr>
        <p:spPr>
          <a:xfrm>
            <a:off x="3469198" y="3429000"/>
            <a:ext cx="2251707" cy="415498"/>
          </a:xfrm>
          <a:prstGeom prst="rect">
            <a:avLst/>
          </a:prstGeom>
        </p:spPr>
        <p:txBody>
          <a:bodyPr wrap="none">
            <a:spAutoFit/>
          </a:bodyPr>
          <a:lstStyle/>
          <a:p>
            <a:r>
              <a:rPr lang="en-US" sz="2100" dirty="0"/>
              <a:t>Replication of Data</a:t>
            </a:r>
          </a:p>
        </p:txBody>
      </p:sp>
      <p:sp>
        <p:nvSpPr>
          <p:cNvPr id="8" name="Rectangle 7">
            <a:extLst>
              <a:ext uri="{FF2B5EF4-FFF2-40B4-BE49-F238E27FC236}">
                <a16:creationId xmlns:a16="http://schemas.microsoft.com/office/drawing/2014/main" id="{F47F2C6F-2CA1-E74D-8109-DEF18042769F}"/>
              </a:ext>
            </a:extLst>
          </p:cNvPr>
          <p:cNvSpPr/>
          <p:nvPr/>
        </p:nvSpPr>
        <p:spPr>
          <a:xfrm>
            <a:off x="3615114" y="4131280"/>
            <a:ext cx="1922129" cy="415498"/>
          </a:xfrm>
          <a:prstGeom prst="rect">
            <a:avLst/>
          </a:prstGeom>
        </p:spPr>
        <p:txBody>
          <a:bodyPr wrap="none">
            <a:spAutoFit/>
          </a:bodyPr>
          <a:lstStyle/>
          <a:p>
            <a:r>
              <a:rPr lang="en-US" sz="2100" dirty="0"/>
              <a:t>Synchronization</a:t>
            </a:r>
          </a:p>
        </p:txBody>
      </p:sp>
      <p:sp>
        <p:nvSpPr>
          <p:cNvPr id="10" name="TextBox 9">
            <a:extLst>
              <a:ext uri="{FF2B5EF4-FFF2-40B4-BE49-F238E27FC236}">
                <a16:creationId xmlns:a16="http://schemas.microsoft.com/office/drawing/2014/main" id="{F5D2614D-C9FA-5043-9D4C-54BA7133EA15}"/>
              </a:ext>
            </a:extLst>
          </p:cNvPr>
          <p:cNvSpPr txBox="1"/>
          <p:nvPr/>
        </p:nvSpPr>
        <p:spPr>
          <a:xfrm rot="16200000">
            <a:off x="-557307" y="3175085"/>
            <a:ext cx="2583934" cy="507831"/>
          </a:xfrm>
          <a:prstGeom prst="rect">
            <a:avLst/>
          </a:prstGeom>
          <a:noFill/>
        </p:spPr>
        <p:txBody>
          <a:bodyPr wrap="square" rtlCol="0">
            <a:spAutoFit/>
          </a:bodyPr>
          <a:lstStyle/>
          <a:p>
            <a:pPr algn="ctr"/>
            <a:r>
              <a:rPr lang="en-US" sz="2700" b="1" dirty="0"/>
              <a:t>The Bad</a:t>
            </a:r>
          </a:p>
        </p:txBody>
      </p:sp>
    </p:spTree>
    <p:extLst>
      <p:ext uri="{BB962C8B-B14F-4D97-AF65-F5344CB8AC3E}">
        <p14:creationId xmlns:p14="http://schemas.microsoft.com/office/powerpoint/2010/main" val="46942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Two Agenda</a:t>
            </a:r>
          </a:p>
        </p:txBody>
      </p:sp>
      <p:sp>
        <p:nvSpPr>
          <p:cNvPr id="3" name="Content Placeholder 2"/>
          <p:cNvSpPr>
            <a:spLocks noGrp="1"/>
          </p:cNvSpPr>
          <p:nvPr>
            <p:ph idx="1"/>
          </p:nvPr>
        </p:nvSpPr>
        <p:spPr/>
        <p:txBody>
          <a:bodyPr>
            <a:normAutofit/>
          </a:bodyPr>
          <a:lstStyle/>
          <a:p>
            <a:r>
              <a:rPr lang="en-US" sz="2000" dirty="0"/>
              <a:t>Event Driven Collaboration</a:t>
            </a:r>
          </a:p>
          <a:p>
            <a:r>
              <a:rPr lang="en-US" sz="2000" dirty="0"/>
              <a:t>Reliability</a:t>
            </a:r>
          </a:p>
          <a:p>
            <a:r>
              <a:rPr lang="en-US" sz="2000" dirty="0"/>
              <a:t>Order</a:t>
            </a:r>
          </a:p>
          <a:p>
            <a:r>
              <a:rPr lang="en-US" sz="2000" dirty="0"/>
              <a:t>Consumers</a:t>
            </a:r>
          </a:p>
          <a:p>
            <a:r>
              <a:rPr lang="en-US" sz="2000" dirty="0"/>
              <a:t>Frameworks</a:t>
            </a:r>
          </a:p>
          <a:p>
            <a:r>
              <a:rPr lang="en-US" sz="2000" dirty="0"/>
              <a:t>Middleware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1545961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reliability </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30</a:t>
            </a:fld>
            <a:endParaRPr lang="en-US"/>
          </a:p>
        </p:txBody>
      </p:sp>
    </p:spTree>
    <p:extLst>
      <p:ext uri="{BB962C8B-B14F-4D97-AF65-F5344CB8AC3E}">
        <p14:creationId xmlns:p14="http://schemas.microsoft.com/office/powerpoint/2010/main" val="32090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4.1 guaranteed delivery</a:t>
            </a:r>
          </a:p>
        </p:txBody>
      </p:sp>
      <p:sp>
        <p:nvSpPr>
          <p:cNvPr id="3" name="Text Placeholder 2"/>
          <p:cNvSpPr>
            <a:spLocks noGrp="1"/>
          </p:cNvSpPr>
          <p:nvPr>
            <p:ph type="body" idx="1"/>
          </p:nvPr>
        </p:nvSpPr>
        <p:spPr/>
        <p:txBody>
          <a:bodyPr/>
          <a:lstStyle/>
          <a:p>
            <a:r>
              <a:rPr lang="en-US" dirty="0"/>
              <a:t>At Least Once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31</a:t>
            </a:fld>
            <a:endParaRPr lang="en-US"/>
          </a:p>
        </p:txBody>
      </p:sp>
    </p:spTree>
    <p:extLst>
      <p:ext uri="{BB962C8B-B14F-4D97-AF65-F5344CB8AC3E}">
        <p14:creationId xmlns:p14="http://schemas.microsoft.com/office/powerpoint/2010/main" val="3328321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32</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32</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7" name="TextBox 6"/>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Rounded Rectangle 10"/>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2" name="Straight Connector 21"/>
          <p:cNvCxnSpPr>
            <a:stCxn id="6" idx="6"/>
            <a:endCxn id="7"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6" idx="4"/>
            <a:endCxn id="8"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4" name="Rounded Rectangle 23"/>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30" name="Straight Arrow Connector 29"/>
          <p:cNvCxnSpPr>
            <a:stCxn id="11" idx="0"/>
            <a:endCxn id="12" idx="2"/>
          </p:cNvCxnSpPr>
          <p:nvPr/>
        </p:nvCxnSpPr>
        <p:spPr>
          <a:xfrm flipH="1" flipV="1">
            <a:off x="876822" y="2868460"/>
            <a:ext cx="294362" cy="1453019"/>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2" idx="4"/>
            <a:endCxn id="16" idx="1"/>
          </p:cNvCxnSpPr>
          <p:nvPr/>
        </p:nvCxnSpPr>
        <p:spPr>
          <a:xfrm>
            <a:off x="1327759" y="2724411"/>
            <a:ext cx="5949862" cy="664952"/>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3"/>
            <a:endCxn id="14" idx="0"/>
          </p:cNvCxnSpPr>
          <p:nvPr/>
        </p:nvCxnSpPr>
        <p:spPr>
          <a:xfrm>
            <a:off x="1027134" y="2724411"/>
            <a:ext cx="2605414" cy="3487889"/>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88723" y="3389363"/>
            <a:ext cx="288099" cy="369332"/>
          </a:xfrm>
          <a:prstGeom prst="rect">
            <a:avLst/>
          </a:prstGeom>
          <a:noFill/>
        </p:spPr>
        <p:txBody>
          <a:bodyPr wrap="square" rtlCol="0">
            <a:spAutoFit/>
          </a:bodyPr>
          <a:lstStyle/>
          <a:p>
            <a:r>
              <a:rPr lang="en-US" dirty="0"/>
              <a:t>1</a:t>
            </a:r>
          </a:p>
        </p:txBody>
      </p:sp>
      <p:sp>
        <p:nvSpPr>
          <p:cNvPr id="39" name="TextBox 38"/>
          <p:cNvSpPr txBox="1"/>
          <p:nvPr/>
        </p:nvSpPr>
        <p:spPr>
          <a:xfrm>
            <a:off x="2441531" y="4080055"/>
            <a:ext cx="288099" cy="369332"/>
          </a:xfrm>
          <a:prstGeom prst="rect">
            <a:avLst/>
          </a:prstGeom>
          <a:noFill/>
        </p:spPr>
        <p:txBody>
          <a:bodyPr wrap="square" rtlCol="0">
            <a:spAutoFit/>
          </a:bodyPr>
          <a:lstStyle/>
          <a:p>
            <a:r>
              <a:rPr lang="en-US" dirty="0"/>
              <a:t>2</a:t>
            </a:r>
          </a:p>
        </p:txBody>
      </p:sp>
      <p:sp>
        <p:nvSpPr>
          <p:cNvPr id="40" name="TextBox 39"/>
          <p:cNvSpPr txBox="1"/>
          <p:nvPr/>
        </p:nvSpPr>
        <p:spPr>
          <a:xfrm>
            <a:off x="4753627" y="2676101"/>
            <a:ext cx="288099" cy="369332"/>
          </a:xfrm>
          <a:prstGeom prst="rect">
            <a:avLst/>
          </a:prstGeom>
          <a:noFill/>
        </p:spPr>
        <p:txBody>
          <a:bodyPr wrap="square" rtlCol="0">
            <a:spAutoFit/>
          </a:bodyPr>
          <a:lstStyle/>
          <a:p>
            <a:r>
              <a:rPr lang="en-US" dirty="0"/>
              <a:t>2</a:t>
            </a:r>
          </a:p>
        </p:txBody>
      </p:sp>
      <p:cxnSp>
        <p:nvCxnSpPr>
          <p:cNvPr id="42" name="Straight Arrow Connector 41"/>
          <p:cNvCxnSpPr>
            <a:stCxn id="16" idx="2"/>
            <a:endCxn id="12" idx="3"/>
          </p:cNvCxnSpPr>
          <p:nvPr/>
        </p:nvCxnSpPr>
        <p:spPr>
          <a:xfrm flipH="1" flipV="1">
            <a:off x="1027134" y="2724411"/>
            <a:ext cx="6701424" cy="809001"/>
          </a:xfrm>
          <a:prstGeom prst="straightConnector1">
            <a:avLst/>
          </a:prstGeom>
          <a:ln>
            <a:prstDash val="dashDot"/>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4" idx="1"/>
            <a:endCxn id="12" idx="3"/>
          </p:cNvCxnSpPr>
          <p:nvPr/>
        </p:nvCxnSpPr>
        <p:spPr>
          <a:xfrm flipH="1" flipV="1">
            <a:off x="1027134" y="2724411"/>
            <a:ext cx="2154477" cy="3631939"/>
          </a:xfrm>
          <a:prstGeom prst="straightConnector1">
            <a:avLst/>
          </a:prstGeom>
          <a:ln>
            <a:prstDash val="dashDot"/>
            <a:tailEnd type="triangle"/>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212915" y="3342180"/>
            <a:ext cx="288099" cy="369332"/>
          </a:xfrm>
          <a:prstGeom prst="rect">
            <a:avLst/>
          </a:prstGeom>
          <a:noFill/>
        </p:spPr>
        <p:txBody>
          <a:bodyPr wrap="square" rtlCol="0">
            <a:spAutoFit/>
          </a:bodyPr>
          <a:lstStyle/>
          <a:p>
            <a:r>
              <a:rPr lang="en-US" dirty="0"/>
              <a:t>3</a:t>
            </a:r>
          </a:p>
        </p:txBody>
      </p:sp>
      <p:sp>
        <p:nvSpPr>
          <p:cNvPr id="48" name="TextBox 47"/>
          <p:cNvSpPr txBox="1"/>
          <p:nvPr/>
        </p:nvSpPr>
        <p:spPr>
          <a:xfrm>
            <a:off x="2043830" y="4986432"/>
            <a:ext cx="288099" cy="369332"/>
          </a:xfrm>
          <a:prstGeom prst="rect">
            <a:avLst/>
          </a:prstGeom>
          <a:noFill/>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0294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431411-B886-2F40-9B08-D1E18AE30D24}"/>
              </a:ext>
            </a:extLst>
          </p:cNvPr>
          <p:cNvSpPr>
            <a:spLocks noGrp="1"/>
          </p:cNvSpPr>
          <p:nvPr>
            <p:ph type="sldNum" sz="quarter" idx="12"/>
          </p:nvPr>
        </p:nvSpPr>
        <p:spPr/>
        <p:txBody>
          <a:bodyPr/>
          <a:lstStyle/>
          <a:p>
            <a:fld id="{867D4A06-35AE-BD4A-84A9-613A26F3D41D}" type="slidenum">
              <a:rPr lang="en-US" smtClean="0"/>
              <a:pPr/>
              <a:t>33</a:t>
            </a:fld>
            <a:endParaRPr lang="en-US"/>
          </a:p>
        </p:txBody>
      </p:sp>
      <p:sp>
        <p:nvSpPr>
          <p:cNvPr id="5" name="Title 6">
            <a:extLst>
              <a:ext uri="{FF2B5EF4-FFF2-40B4-BE49-F238E27FC236}">
                <a16:creationId xmlns:a16="http://schemas.microsoft.com/office/drawing/2014/main" id="{C51EBFFF-31CF-304A-9863-C0FB9C008617}"/>
              </a:ext>
            </a:extLst>
          </p:cNvPr>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Correctness Problem</a:t>
            </a:r>
          </a:p>
        </p:txBody>
      </p:sp>
      <p:pic>
        <p:nvPicPr>
          <p:cNvPr id="7" name="Picture 6">
            <a:extLst>
              <a:ext uri="{FF2B5EF4-FFF2-40B4-BE49-F238E27FC236}">
                <a16:creationId xmlns:a16="http://schemas.microsoft.com/office/drawing/2014/main" id="{49A92DBC-0DA5-B84D-A16A-E8E2783695F2}"/>
              </a:ext>
            </a:extLst>
          </p:cNvPr>
          <p:cNvPicPr>
            <a:picLocks noChangeAspect="1"/>
          </p:cNvPicPr>
          <p:nvPr/>
        </p:nvPicPr>
        <p:blipFill>
          <a:blip r:embed="rId2"/>
          <a:stretch>
            <a:fillRect/>
          </a:stretch>
        </p:blipFill>
        <p:spPr>
          <a:xfrm>
            <a:off x="1032256" y="1727200"/>
            <a:ext cx="7227418" cy="3474720"/>
          </a:xfrm>
          <a:prstGeom prst="rect">
            <a:avLst/>
          </a:prstGeom>
        </p:spPr>
      </p:pic>
    </p:spTree>
    <p:extLst>
      <p:ext uri="{BB962C8B-B14F-4D97-AF65-F5344CB8AC3E}">
        <p14:creationId xmlns:p14="http://schemas.microsoft.com/office/powerpoint/2010/main" val="642362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F57531-EA64-5845-B29A-3E4240E7D41F}"/>
              </a:ext>
            </a:extLst>
          </p:cNvPr>
          <p:cNvSpPr>
            <a:spLocks noGrp="1"/>
          </p:cNvSpPr>
          <p:nvPr>
            <p:ph type="title"/>
          </p:nvPr>
        </p:nvSpPr>
        <p:spPr/>
        <p:txBody>
          <a:bodyPr/>
          <a:lstStyle/>
          <a:p>
            <a:r>
              <a:rPr lang="en-US" dirty="0"/>
              <a:t>Outbox Pattern</a:t>
            </a:r>
          </a:p>
        </p:txBody>
      </p:sp>
      <p:sp>
        <p:nvSpPr>
          <p:cNvPr id="4" name="Slide Number Placeholder 3">
            <a:extLst>
              <a:ext uri="{FF2B5EF4-FFF2-40B4-BE49-F238E27FC236}">
                <a16:creationId xmlns:a16="http://schemas.microsoft.com/office/drawing/2014/main" id="{08ACC2F6-4D2E-814E-A950-CA444C3DF1A7}"/>
              </a:ext>
            </a:extLst>
          </p:cNvPr>
          <p:cNvSpPr>
            <a:spLocks noGrp="1"/>
          </p:cNvSpPr>
          <p:nvPr>
            <p:ph type="sldNum" sz="quarter" idx="12"/>
          </p:nvPr>
        </p:nvSpPr>
        <p:spPr/>
        <p:txBody>
          <a:bodyPr/>
          <a:lstStyle/>
          <a:p>
            <a:fld id="{867D4A06-35AE-BD4A-84A9-613A26F3D41D}" type="slidenum">
              <a:rPr lang="en-US" smtClean="0"/>
              <a:pPr/>
              <a:t>34</a:t>
            </a:fld>
            <a:endParaRPr lang="en-US"/>
          </a:p>
        </p:txBody>
      </p:sp>
      <p:pic>
        <p:nvPicPr>
          <p:cNvPr id="6" name="Picture 5">
            <a:extLst>
              <a:ext uri="{FF2B5EF4-FFF2-40B4-BE49-F238E27FC236}">
                <a16:creationId xmlns:a16="http://schemas.microsoft.com/office/drawing/2014/main" id="{66A0C7C2-39A3-1447-8BDF-27AF64DBBDB8}"/>
              </a:ext>
            </a:extLst>
          </p:cNvPr>
          <p:cNvPicPr>
            <a:picLocks noChangeAspect="1"/>
          </p:cNvPicPr>
          <p:nvPr/>
        </p:nvPicPr>
        <p:blipFill>
          <a:blip r:embed="rId2"/>
          <a:stretch>
            <a:fillRect/>
          </a:stretch>
        </p:blipFill>
        <p:spPr>
          <a:xfrm>
            <a:off x="1881260" y="2153309"/>
            <a:ext cx="5220581" cy="3238374"/>
          </a:xfrm>
          <a:prstGeom prst="rect">
            <a:avLst/>
          </a:prstGeom>
        </p:spPr>
      </p:pic>
    </p:spTree>
    <p:extLst>
      <p:ext uri="{BB962C8B-B14F-4D97-AF65-F5344CB8AC3E}">
        <p14:creationId xmlns:p14="http://schemas.microsoft.com/office/powerpoint/2010/main" val="2819389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B647-35F3-C741-A015-CB60B3DBC01B}"/>
              </a:ext>
            </a:extLst>
          </p:cNvPr>
          <p:cNvSpPr>
            <a:spLocks noGrp="1"/>
          </p:cNvSpPr>
          <p:nvPr>
            <p:ph type="title"/>
          </p:nvPr>
        </p:nvSpPr>
        <p:spPr/>
        <p:txBody>
          <a:bodyPr/>
          <a:lstStyle/>
          <a:p>
            <a:r>
              <a:rPr lang="en-US" dirty="0"/>
              <a:t>Log Tailing</a:t>
            </a:r>
          </a:p>
        </p:txBody>
      </p:sp>
      <p:sp>
        <p:nvSpPr>
          <p:cNvPr id="3" name="Slide Number Placeholder 2">
            <a:extLst>
              <a:ext uri="{FF2B5EF4-FFF2-40B4-BE49-F238E27FC236}">
                <a16:creationId xmlns:a16="http://schemas.microsoft.com/office/drawing/2014/main" id="{089036FC-10AF-5445-B03B-D0AA9BD7EB1F}"/>
              </a:ext>
            </a:extLst>
          </p:cNvPr>
          <p:cNvSpPr>
            <a:spLocks noGrp="1"/>
          </p:cNvSpPr>
          <p:nvPr>
            <p:ph type="sldNum" sz="quarter" idx="12"/>
          </p:nvPr>
        </p:nvSpPr>
        <p:spPr/>
        <p:txBody>
          <a:bodyPr/>
          <a:lstStyle/>
          <a:p>
            <a:fld id="{867D4A06-35AE-BD4A-84A9-613A26F3D41D}" type="slidenum">
              <a:rPr lang="en-US" smtClean="0"/>
              <a:pPr/>
              <a:t>35</a:t>
            </a:fld>
            <a:endParaRPr lang="en-US"/>
          </a:p>
        </p:txBody>
      </p:sp>
      <p:pic>
        <p:nvPicPr>
          <p:cNvPr id="5" name="Picture 4">
            <a:extLst>
              <a:ext uri="{FF2B5EF4-FFF2-40B4-BE49-F238E27FC236}">
                <a16:creationId xmlns:a16="http://schemas.microsoft.com/office/drawing/2014/main" id="{79139B92-B8A2-A440-A5C4-97DED1C272FF}"/>
              </a:ext>
            </a:extLst>
          </p:cNvPr>
          <p:cNvPicPr>
            <a:picLocks noChangeAspect="1"/>
          </p:cNvPicPr>
          <p:nvPr/>
        </p:nvPicPr>
        <p:blipFill>
          <a:blip r:embed="rId2"/>
          <a:stretch>
            <a:fillRect/>
          </a:stretch>
        </p:blipFill>
        <p:spPr>
          <a:xfrm>
            <a:off x="2034541" y="2130421"/>
            <a:ext cx="5450591" cy="3260729"/>
          </a:xfrm>
          <a:prstGeom prst="rect">
            <a:avLst/>
          </a:prstGeom>
        </p:spPr>
      </p:pic>
    </p:spTree>
    <p:extLst>
      <p:ext uri="{BB962C8B-B14F-4D97-AF65-F5344CB8AC3E}">
        <p14:creationId xmlns:p14="http://schemas.microsoft.com/office/powerpoint/2010/main" val="2013152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E78AD-12AC-CE46-888E-8BB17CFCA9E1}"/>
              </a:ext>
            </a:extLst>
          </p:cNvPr>
          <p:cNvSpPr>
            <a:spLocks noGrp="1"/>
          </p:cNvSpPr>
          <p:nvPr>
            <p:ph type="title"/>
          </p:nvPr>
        </p:nvSpPr>
        <p:spPr/>
        <p:txBody>
          <a:bodyPr/>
          <a:lstStyle/>
          <a:p>
            <a:r>
              <a:rPr lang="en-US" dirty="0"/>
              <a:t>State Change Capture</a:t>
            </a:r>
          </a:p>
        </p:txBody>
      </p:sp>
      <p:sp>
        <p:nvSpPr>
          <p:cNvPr id="3" name="Slide Number Placeholder 2">
            <a:extLst>
              <a:ext uri="{FF2B5EF4-FFF2-40B4-BE49-F238E27FC236}">
                <a16:creationId xmlns:a16="http://schemas.microsoft.com/office/drawing/2014/main" id="{0113611A-3A01-104B-BA5D-2E81671C3EBB}"/>
              </a:ext>
            </a:extLst>
          </p:cNvPr>
          <p:cNvSpPr>
            <a:spLocks noGrp="1"/>
          </p:cNvSpPr>
          <p:nvPr>
            <p:ph type="sldNum" sz="quarter" idx="12"/>
          </p:nvPr>
        </p:nvSpPr>
        <p:spPr/>
        <p:txBody>
          <a:bodyPr/>
          <a:lstStyle/>
          <a:p>
            <a:fld id="{867D4A06-35AE-BD4A-84A9-613A26F3D41D}" type="slidenum">
              <a:rPr lang="en-US" smtClean="0"/>
              <a:pPr/>
              <a:t>36</a:t>
            </a:fld>
            <a:endParaRPr lang="en-US"/>
          </a:p>
        </p:txBody>
      </p:sp>
      <p:pic>
        <p:nvPicPr>
          <p:cNvPr id="5" name="Picture 4">
            <a:extLst>
              <a:ext uri="{FF2B5EF4-FFF2-40B4-BE49-F238E27FC236}">
                <a16:creationId xmlns:a16="http://schemas.microsoft.com/office/drawing/2014/main" id="{64D9EAA2-8FF0-4B4B-A6DA-8CFD78544B5A}"/>
              </a:ext>
            </a:extLst>
          </p:cNvPr>
          <p:cNvPicPr>
            <a:picLocks noChangeAspect="1"/>
          </p:cNvPicPr>
          <p:nvPr/>
        </p:nvPicPr>
        <p:blipFill>
          <a:blip r:embed="rId2"/>
          <a:stretch>
            <a:fillRect/>
          </a:stretch>
        </p:blipFill>
        <p:spPr>
          <a:xfrm>
            <a:off x="2149793" y="2195512"/>
            <a:ext cx="4968427" cy="3149918"/>
          </a:xfrm>
          <a:prstGeom prst="rect">
            <a:avLst/>
          </a:prstGeom>
        </p:spPr>
      </p:pic>
    </p:spTree>
    <p:extLst>
      <p:ext uri="{BB962C8B-B14F-4D97-AF65-F5344CB8AC3E}">
        <p14:creationId xmlns:p14="http://schemas.microsoft.com/office/powerpoint/2010/main" val="855711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4.2 At least once, Exactly once</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37</a:t>
            </a:fld>
            <a:endParaRPr lang="en-US"/>
          </a:p>
        </p:txBody>
      </p:sp>
    </p:spTree>
    <p:extLst>
      <p:ext uri="{BB962C8B-B14F-4D97-AF65-F5344CB8AC3E}">
        <p14:creationId xmlns:p14="http://schemas.microsoft.com/office/powerpoint/2010/main" val="4087162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38</a:t>
            </a:fld>
            <a:endParaRPr lang="en-US" dirty="0"/>
          </a:p>
        </p:txBody>
      </p:sp>
      <p:sp>
        <p:nvSpPr>
          <p:cNvPr id="3" name="Oval 2"/>
          <p:cNvSpPr/>
          <p:nvPr/>
        </p:nvSpPr>
        <p:spPr>
          <a:xfrm>
            <a:off x="1215025" y="2480153"/>
            <a:ext cx="2091846" cy="19290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8" name="Oval 7"/>
          <p:cNvSpPr/>
          <p:nvPr/>
        </p:nvSpPr>
        <p:spPr>
          <a:xfrm>
            <a:off x="5237967" y="2480153"/>
            <a:ext cx="2091846" cy="19290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Broker</a:t>
            </a:r>
          </a:p>
        </p:txBody>
      </p:sp>
      <p:cxnSp>
        <p:nvCxnSpPr>
          <p:cNvPr id="10" name="Straight Arrow Connector 9"/>
          <p:cNvCxnSpPr>
            <a:stCxn id="3" idx="7"/>
            <a:endCxn id="8" idx="1"/>
          </p:cNvCxnSpPr>
          <p:nvPr/>
        </p:nvCxnSpPr>
        <p:spPr>
          <a:xfrm>
            <a:off x="3000527" y="2762650"/>
            <a:ext cx="25437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flipH="1">
            <a:off x="4158641" y="3444657"/>
            <a:ext cx="107932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3" idx="5"/>
            <a:endCxn id="8" idx="3"/>
          </p:cNvCxnSpPr>
          <p:nvPr/>
        </p:nvCxnSpPr>
        <p:spPr>
          <a:xfrm>
            <a:off x="3000527" y="4126664"/>
            <a:ext cx="25437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8" idx="4"/>
            <a:endCxn id="3" idx="4"/>
          </p:cNvCxnSpPr>
          <p:nvPr/>
        </p:nvCxnSpPr>
        <p:spPr>
          <a:xfrm flipH="1">
            <a:off x="2260948" y="4409161"/>
            <a:ext cx="40229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08331" y="2295487"/>
            <a:ext cx="1528176" cy="369332"/>
          </a:xfrm>
          <a:prstGeom prst="rect">
            <a:avLst/>
          </a:prstGeom>
          <a:noFill/>
        </p:spPr>
        <p:txBody>
          <a:bodyPr wrap="square" rtlCol="0">
            <a:spAutoFit/>
          </a:bodyPr>
          <a:lstStyle/>
          <a:p>
            <a:r>
              <a:rPr lang="en-US"/>
              <a:t>Message</a:t>
            </a:r>
          </a:p>
        </p:txBody>
      </p:sp>
      <p:sp>
        <p:nvSpPr>
          <p:cNvPr id="20" name="TextBox 19"/>
          <p:cNvSpPr txBox="1"/>
          <p:nvPr/>
        </p:nvSpPr>
        <p:spPr>
          <a:xfrm>
            <a:off x="3508331" y="3727154"/>
            <a:ext cx="1528176" cy="369332"/>
          </a:xfrm>
          <a:prstGeom prst="rect">
            <a:avLst/>
          </a:prstGeom>
          <a:noFill/>
        </p:spPr>
        <p:txBody>
          <a:bodyPr wrap="square" rtlCol="0">
            <a:spAutoFit/>
          </a:bodyPr>
          <a:lstStyle/>
          <a:p>
            <a:r>
              <a:rPr lang="en-US"/>
              <a:t>Message</a:t>
            </a:r>
          </a:p>
        </p:txBody>
      </p:sp>
      <p:sp>
        <p:nvSpPr>
          <p:cNvPr id="21" name="TextBox 20"/>
          <p:cNvSpPr txBox="1"/>
          <p:nvPr/>
        </p:nvSpPr>
        <p:spPr>
          <a:xfrm>
            <a:off x="4498931" y="2977494"/>
            <a:ext cx="537576" cy="369332"/>
          </a:xfrm>
          <a:prstGeom prst="rect">
            <a:avLst/>
          </a:prstGeom>
          <a:noFill/>
        </p:spPr>
        <p:txBody>
          <a:bodyPr wrap="square" rtlCol="0">
            <a:spAutoFit/>
          </a:bodyPr>
          <a:lstStyle/>
          <a:p>
            <a:r>
              <a:rPr lang="en-US"/>
              <a:t>Ack</a:t>
            </a:r>
            <a:endParaRPr lang="en-US" dirty="0"/>
          </a:p>
        </p:txBody>
      </p:sp>
      <p:sp>
        <p:nvSpPr>
          <p:cNvPr id="22" name="TextBox 21"/>
          <p:cNvSpPr txBox="1"/>
          <p:nvPr/>
        </p:nvSpPr>
        <p:spPr>
          <a:xfrm>
            <a:off x="4429516" y="4057955"/>
            <a:ext cx="537576" cy="369332"/>
          </a:xfrm>
          <a:prstGeom prst="rect">
            <a:avLst/>
          </a:prstGeom>
          <a:noFill/>
        </p:spPr>
        <p:txBody>
          <a:bodyPr wrap="square" rtlCol="0">
            <a:spAutoFit/>
          </a:bodyPr>
          <a:lstStyle/>
          <a:p>
            <a:r>
              <a:rPr lang="en-US"/>
              <a:t>Ack</a:t>
            </a:r>
            <a:endParaRPr lang="en-US" dirty="0"/>
          </a:p>
        </p:txBody>
      </p:sp>
      <p:sp>
        <p:nvSpPr>
          <p:cNvPr id="23" name="Lightning Bolt 22"/>
          <p:cNvSpPr/>
          <p:nvPr/>
        </p:nvSpPr>
        <p:spPr>
          <a:xfrm>
            <a:off x="3699321" y="3158936"/>
            <a:ext cx="433735" cy="47945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858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39</a:t>
            </a:fld>
            <a:endParaRPr lang="en-US" dirty="0"/>
          </a:p>
        </p:txBody>
      </p:sp>
      <p:sp>
        <p:nvSpPr>
          <p:cNvPr id="3" name="Oval 2"/>
          <p:cNvSpPr/>
          <p:nvPr/>
        </p:nvSpPr>
        <p:spPr>
          <a:xfrm>
            <a:off x="1277655" y="1941534"/>
            <a:ext cx="2091846" cy="19290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8" name="Oval 7"/>
          <p:cNvSpPr/>
          <p:nvPr/>
        </p:nvSpPr>
        <p:spPr>
          <a:xfrm>
            <a:off x="5300597" y="1941534"/>
            <a:ext cx="2091846" cy="19290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cxnSp>
        <p:nvCxnSpPr>
          <p:cNvPr id="10" name="Straight Arrow Connector 9"/>
          <p:cNvCxnSpPr>
            <a:stCxn id="3" idx="7"/>
            <a:endCxn id="8" idx="1"/>
          </p:cNvCxnSpPr>
          <p:nvPr/>
        </p:nvCxnSpPr>
        <p:spPr>
          <a:xfrm>
            <a:off x="3063157" y="2224031"/>
            <a:ext cx="25437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flipH="1">
            <a:off x="4221271" y="2906038"/>
            <a:ext cx="107932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3" idx="5"/>
            <a:endCxn id="8" idx="3"/>
          </p:cNvCxnSpPr>
          <p:nvPr/>
        </p:nvCxnSpPr>
        <p:spPr>
          <a:xfrm>
            <a:off x="3063157" y="3588045"/>
            <a:ext cx="25437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70961" y="1756868"/>
            <a:ext cx="1528176" cy="369332"/>
          </a:xfrm>
          <a:prstGeom prst="rect">
            <a:avLst/>
          </a:prstGeom>
          <a:noFill/>
        </p:spPr>
        <p:txBody>
          <a:bodyPr wrap="square" rtlCol="0">
            <a:spAutoFit/>
          </a:bodyPr>
          <a:lstStyle/>
          <a:p>
            <a:r>
              <a:rPr lang="en-US"/>
              <a:t>Message</a:t>
            </a:r>
          </a:p>
        </p:txBody>
      </p:sp>
      <p:sp>
        <p:nvSpPr>
          <p:cNvPr id="20" name="TextBox 19"/>
          <p:cNvSpPr txBox="1"/>
          <p:nvPr/>
        </p:nvSpPr>
        <p:spPr>
          <a:xfrm>
            <a:off x="3570961" y="3188535"/>
            <a:ext cx="1528176" cy="369332"/>
          </a:xfrm>
          <a:prstGeom prst="rect">
            <a:avLst/>
          </a:prstGeom>
          <a:noFill/>
        </p:spPr>
        <p:txBody>
          <a:bodyPr wrap="square" rtlCol="0">
            <a:spAutoFit/>
          </a:bodyPr>
          <a:lstStyle/>
          <a:p>
            <a:r>
              <a:rPr lang="en-US"/>
              <a:t>Message</a:t>
            </a:r>
          </a:p>
        </p:txBody>
      </p:sp>
      <p:sp>
        <p:nvSpPr>
          <p:cNvPr id="21" name="TextBox 20"/>
          <p:cNvSpPr txBox="1"/>
          <p:nvPr/>
        </p:nvSpPr>
        <p:spPr>
          <a:xfrm>
            <a:off x="4561561" y="2438875"/>
            <a:ext cx="537576" cy="369332"/>
          </a:xfrm>
          <a:prstGeom prst="rect">
            <a:avLst/>
          </a:prstGeom>
          <a:noFill/>
        </p:spPr>
        <p:txBody>
          <a:bodyPr wrap="square" rtlCol="0">
            <a:spAutoFit/>
          </a:bodyPr>
          <a:lstStyle/>
          <a:p>
            <a:r>
              <a:rPr lang="en-US"/>
              <a:t>Ack</a:t>
            </a:r>
            <a:endParaRPr lang="en-US" dirty="0"/>
          </a:p>
        </p:txBody>
      </p:sp>
      <p:sp>
        <p:nvSpPr>
          <p:cNvPr id="22" name="TextBox 21"/>
          <p:cNvSpPr txBox="1"/>
          <p:nvPr/>
        </p:nvSpPr>
        <p:spPr>
          <a:xfrm>
            <a:off x="4588176" y="4709733"/>
            <a:ext cx="1193108" cy="1200329"/>
          </a:xfrm>
          <a:prstGeom prst="rect">
            <a:avLst/>
          </a:prstGeom>
          <a:noFill/>
        </p:spPr>
        <p:txBody>
          <a:bodyPr wrap="square" rtlCol="0">
            <a:spAutoFit/>
          </a:bodyPr>
          <a:lstStyle/>
          <a:p>
            <a:r>
              <a:rPr lang="en-US" dirty="0"/>
              <a:t>Check </a:t>
            </a:r>
            <a:r>
              <a:rPr lang="en-US"/>
              <a:t>for Message having been seen</a:t>
            </a:r>
            <a:endParaRPr lang="en-US" dirty="0"/>
          </a:p>
        </p:txBody>
      </p:sp>
      <p:sp>
        <p:nvSpPr>
          <p:cNvPr id="23" name="Lightning Bolt 22"/>
          <p:cNvSpPr/>
          <p:nvPr/>
        </p:nvSpPr>
        <p:spPr>
          <a:xfrm>
            <a:off x="3761951" y="2620317"/>
            <a:ext cx="433735" cy="47945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an 1"/>
          <p:cNvSpPr/>
          <p:nvPr/>
        </p:nvSpPr>
        <p:spPr>
          <a:xfrm>
            <a:off x="6146103" y="4484317"/>
            <a:ext cx="655529" cy="87682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5836607" y="3457184"/>
            <a:ext cx="509913" cy="11586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724394" y="2224031"/>
            <a:ext cx="1077238" cy="26986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801632" y="3983277"/>
            <a:ext cx="1557927" cy="369332"/>
          </a:xfrm>
          <a:prstGeom prst="rect">
            <a:avLst/>
          </a:prstGeom>
          <a:noFill/>
        </p:spPr>
        <p:txBody>
          <a:bodyPr wrap="none" rtlCol="0">
            <a:spAutoFit/>
          </a:bodyPr>
          <a:lstStyle/>
          <a:p>
            <a:r>
              <a:rPr lang="en-US"/>
              <a:t>Store Message</a:t>
            </a:r>
          </a:p>
        </p:txBody>
      </p:sp>
      <p:cxnSp>
        <p:nvCxnSpPr>
          <p:cNvPr id="15" name="Straight Arrow Connector 14"/>
          <p:cNvCxnSpPr>
            <a:stCxn id="2" idx="2"/>
          </p:cNvCxnSpPr>
          <p:nvPr/>
        </p:nvCxnSpPr>
        <p:spPr>
          <a:xfrm flipH="1" flipV="1">
            <a:off x="5724394" y="3588045"/>
            <a:ext cx="421709" cy="1334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8729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358124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40</a:t>
            </a:fld>
            <a:endParaRPr lang="en-US" dirty="0"/>
          </a:p>
        </p:txBody>
      </p:sp>
      <p:sp>
        <p:nvSpPr>
          <p:cNvPr id="3" name="Oval 2"/>
          <p:cNvSpPr/>
          <p:nvPr/>
        </p:nvSpPr>
        <p:spPr>
          <a:xfrm>
            <a:off x="1478071" y="1791222"/>
            <a:ext cx="2091846" cy="19290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8" name="Oval 7"/>
          <p:cNvSpPr/>
          <p:nvPr/>
        </p:nvSpPr>
        <p:spPr>
          <a:xfrm>
            <a:off x="5501013" y="1791222"/>
            <a:ext cx="2091846" cy="19290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cxnSp>
        <p:nvCxnSpPr>
          <p:cNvPr id="10" name="Straight Arrow Connector 9"/>
          <p:cNvCxnSpPr>
            <a:stCxn id="3" idx="7"/>
            <a:endCxn id="8" idx="1"/>
          </p:cNvCxnSpPr>
          <p:nvPr/>
        </p:nvCxnSpPr>
        <p:spPr>
          <a:xfrm>
            <a:off x="3263573" y="2073719"/>
            <a:ext cx="25437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flipH="1">
            <a:off x="4421687" y="2755726"/>
            <a:ext cx="107932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3" idx="5"/>
            <a:endCxn id="8" idx="3"/>
          </p:cNvCxnSpPr>
          <p:nvPr/>
        </p:nvCxnSpPr>
        <p:spPr>
          <a:xfrm>
            <a:off x="3263573" y="3437733"/>
            <a:ext cx="25437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771377" y="1606556"/>
            <a:ext cx="1528176" cy="369332"/>
          </a:xfrm>
          <a:prstGeom prst="rect">
            <a:avLst/>
          </a:prstGeom>
          <a:noFill/>
        </p:spPr>
        <p:txBody>
          <a:bodyPr wrap="square" rtlCol="0">
            <a:spAutoFit/>
          </a:bodyPr>
          <a:lstStyle/>
          <a:p>
            <a:r>
              <a:rPr lang="en-US"/>
              <a:t>Message</a:t>
            </a:r>
          </a:p>
        </p:txBody>
      </p:sp>
      <p:sp>
        <p:nvSpPr>
          <p:cNvPr id="20" name="TextBox 19"/>
          <p:cNvSpPr txBox="1"/>
          <p:nvPr/>
        </p:nvSpPr>
        <p:spPr>
          <a:xfrm>
            <a:off x="3771377" y="3038223"/>
            <a:ext cx="1528176" cy="369332"/>
          </a:xfrm>
          <a:prstGeom prst="rect">
            <a:avLst/>
          </a:prstGeom>
          <a:noFill/>
        </p:spPr>
        <p:txBody>
          <a:bodyPr wrap="square" rtlCol="0">
            <a:spAutoFit/>
          </a:bodyPr>
          <a:lstStyle/>
          <a:p>
            <a:r>
              <a:rPr lang="en-US"/>
              <a:t>Message</a:t>
            </a:r>
          </a:p>
        </p:txBody>
      </p:sp>
      <p:sp>
        <p:nvSpPr>
          <p:cNvPr id="21" name="TextBox 20"/>
          <p:cNvSpPr txBox="1"/>
          <p:nvPr/>
        </p:nvSpPr>
        <p:spPr>
          <a:xfrm>
            <a:off x="4761977" y="2288563"/>
            <a:ext cx="537576" cy="369332"/>
          </a:xfrm>
          <a:prstGeom prst="rect">
            <a:avLst/>
          </a:prstGeom>
          <a:noFill/>
        </p:spPr>
        <p:txBody>
          <a:bodyPr wrap="square" rtlCol="0">
            <a:spAutoFit/>
          </a:bodyPr>
          <a:lstStyle/>
          <a:p>
            <a:r>
              <a:rPr lang="en-US"/>
              <a:t>Ack</a:t>
            </a:r>
            <a:endParaRPr lang="en-US" dirty="0"/>
          </a:p>
        </p:txBody>
      </p:sp>
      <p:sp>
        <p:nvSpPr>
          <p:cNvPr id="22" name="TextBox 21"/>
          <p:cNvSpPr txBox="1"/>
          <p:nvPr/>
        </p:nvSpPr>
        <p:spPr>
          <a:xfrm>
            <a:off x="4788592" y="4559421"/>
            <a:ext cx="1193108" cy="1200329"/>
          </a:xfrm>
          <a:prstGeom prst="rect">
            <a:avLst/>
          </a:prstGeom>
          <a:noFill/>
        </p:spPr>
        <p:txBody>
          <a:bodyPr wrap="square" rtlCol="0">
            <a:spAutoFit/>
          </a:bodyPr>
          <a:lstStyle/>
          <a:p>
            <a:r>
              <a:rPr lang="en-US" dirty="0"/>
              <a:t>Check </a:t>
            </a:r>
            <a:r>
              <a:rPr lang="en-US"/>
              <a:t>for Message having been seen</a:t>
            </a:r>
            <a:endParaRPr lang="en-US" dirty="0"/>
          </a:p>
        </p:txBody>
      </p:sp>
      <p:sp>
        <p:nvSpPr>
          <p:cNvPr id="23" name="Lightning Bolt 22"/>
          <p:cNvSpPr/>
          <p:nvPr/>
        </p:nvSpPr>
        <p:spPr>
          <a:xfrm>
            <a:off x="3962367" y="2470005"/>
            <a:ext cx="433735" cy="47945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an 1"/>
          <p:cNvSpPr/>
          <p:nvPr/>
        </p:nvSpPr>
        <p:spPr>
          <a:xfrm>
            <a:off x="6346519" y="4334005"/>
            <a:ext cx="655529" cy="87682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6037023" y="3306872"/>
            <a:ext cx="509913" cy="11586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924810" y="2073719"/>
            <a:ext cx="1077238" cy="26986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2" idx="2"/>
          </p:cNvCxnSpPr>
          <p:nvPr/>
        </p:nvCxnSpPr>
        <p:spPr>
          <a:xfrm flipH="1" flipV="1">
            <a:off x="5924810" y="3437733"/>
            <a:ext cx="421709" cy="1334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Can 23"/>
          <p:cNvSpPr/>
          <p:nvPr/>
        </p:nvSpPr>
        <p:spPr>
          <a:xfrm>
            <a:off x="2022186" y="4465529"/>
            <a:ext cx="655529" cy="87682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flipH="1">
            <a:off x="2280861" y="2073719"/>
            <a:ext cx="982713" cy="2485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136963" y="3679561"/>
            <a:ext cx="1430794" cy="646331"/>
          </a:xfrm>
          <a:prstGeom prst="rect">
            <a:avLst/>
          </a:prstGeom>
          <a:noFill/>
        </p:spPr>
        <p:txBody>
          <a:bodyPr wrap="square" rtlCol="0">
            <a:spAutoFit/>
          </a:bodyPr>
          <a:lstStyle/>
          <a:p>
            <a:r>
              <a:rPr lang="en-US" dirty="0"/>
              <a:t>Store Message</a:t>
            </a:r>
          </a:p>
        </p:txBody>
      </p:sp>
    </p:spTree>
    <p:extLst>
      <p:ext uri="{BB962C8B-B14F-4D97-AF65-F5344CB8AC3E}">
        <p14:creationId xmlns:p14="http://schemas.microsoft.com/office/powerpoint/2010/main" val="1449801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t>4.3 Message LOGs and Shared Queues </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41</a:t>
            </a:fld>
            <a:endParaRPr lang="en-US"/>
          </a:p>
        </p:txBody>
      </p:sp>
    </p:spTree>
    <p:extLst>
      <p:ext uri="{BB962C8B-B14F-4D97-AF65-F5344CB8AC3E}">
        <p14:creationId xmlns:p14="http://schemas.microsoft.com/office/powerpoint/2010/main" val="3563716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E06602-7B45-F345-B6E6-48F534D7D991}"/>
              </a:ext>
            </a:extLst>
          </p:cNvPr>
          <p:cNvSpPr>
            <a:spLocks noGrp="1"/>
          </p:cNvSpPr>
          <p:nvPr>
            <p:ph type="sldNum" sz="quarter" idx="12"/>
          </p:nvPr>
        </p:nvSpPr>
        <p:spPr/>
        <p:txBody>
          <a:bodyPr/>
          <a:lstStyle/>
          <a:p>
            <a:fld id="{867D4A06-35AE-BD4A-84A9-613A26F3D41D}" type="slidenum">
              <a:rPr lang="en-US" smtClean="0"/>
              <a:pPr/>
              <a:t>42</a:t>
            </a:fld>
            <a:endParaRPr lang="en-US"/>
          </a:p>
        </p:txBody>
      </p:sp>
      <p:sp>
        <p:nvSpPr>
          <p:cNvPr id="7" name="Rectangle 6">
            <a:extLst>
              <a:ext uri="{FF2B5EF4-FFF2-40B4-BE49-F238E27FC236}">
                <a16:creationId xmlns:a16="http://schemas.microsoft.com/office/drawing/2014/main" id="{456EB31C-F665-8843-9C4E-16E0FD13875B}"/>
              </a:ext>
            </a:extLst>
          </p:cNvPr>
          <p:cNvSpPr/>
          <p:nvPr/>
        </p:nvSpPr>
        <p:spPr>
          <a:xfrm>
            <a:off x="1285791" y="203921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err="1">
                <a:solidFill>
                  <a:schemeClr val="tx1"/>
                </a:solidFill>
              </a:rPr>
              <a:t>Accountss</a:t>
            </a:r>
            <a:endParaRPr lang="en-GB" sz="1350" dirty="0">
              <a:solidFill>
                <a:schemeClr val="tx1"/>
              </a:solidFill>
            </a:endParaRPr>
          </a:p>
        </p:txBody>
      </p:sp>
      <p:sp>
        <p:nvSpPr>
          <p:cNvPr id="8" name="Rectangle 7">
            <a:extLst>
              <a:ext uri="{FF2B5EF4-FFF2-40B4-BE49-F238E27FC236}">
                <a16:creationId xmlns:a16="http://schemas.microsoft.com/office/drawing/2014/main" id="{C4980FE4-26AF-3844-A9C9-ACC0ADE06F4D}"/>
              </a:ext>
            </a:extLst>
          </p:cNvPr>
          <p:cNvSpPr/>
          <p:nvPr/>
        </p:nvSpPr>
        <p:spPr>
          <a:xfrm>
            <a:off x="5539601" y="2039214"/>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9" name="TextBox 8">
            <a:extLst>
              <a:ext uri="{FF2B5EF4-FFF2-40B4-BE49-F238E27FC236}">
                <a16:creationId xmlns:a16="http://schemas.microsoft.com/office/drawing/2014/main" id="{1392B5F7-D1AF-D441-A65E-18E72C7E7A5F}"/>
              </a:ext>
            </a:extLst>
          </p:cNvPr>
          <p:cNvSpPr txBox="1"/>
          <p:nvPr/>
        </p:nvSpPr>
        <p:spPr>
          <a:xfrm>
            <a:off x="1395233" y="215897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0" name="TextBox 9">
            <a:extLst>
              <a:ext uri="{FF2B5EF4-FFF2-40B4-BE49-F238E27FC236}">
                <a16:creationId xmlns:a16="http://schemas.microsoft.com/office/drawing/2014/main" id="{17D3C6F9-0510-A548-BD03-6020B3A22866}"/>
              </a:ext>
            </a:extLst>
          </p:cNvPr>
          <p:cNvSpPr txBox="1"/>
          <p:nvPr/>
        </p:nvSpPr>
        <p:spPr>
          <a:xfrm>
            <a:off x="5721612" y="215897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1" name="Flowchart: Magnetic Disk 12">
            <a:extLst>
              <a:ext uri="{FF2B5EF4-FFF2-40B4-BE49-F238E27FC236}">
                <a16:creationId xmlns:a16="http://schemas.microsoft.com/office/drawing/2014/main" id="{7FC6301E-14EE-4E43-8F18-6AD01FE9EE98}"/>
              </a:ext>
            </a:extLst>
          </p:cNvPr>
          <p:cNvSpPr/>
          <p:nvPr/>
        </p:nvSpPr>
        <p:spPr>
          <a:xfrm>
            <a:off x="6487237" y="409503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12" name="Flowchart: Magnetic Disk 12">
            <a:extLst>
              <a:ext uri="{FF2B5EF4-FFF2-40B4-BE49-F238E27FC236}">
                <a16:creationId xmlns:a16="http://schemas.microsoft.com/office/drawing/2014/main" id="{8FD646C5-8EEA-7D4C-BDD0-9314A4893228}"/>
              </a:ext>
            </a:extLst>
          </p:cNvPr>
          <p:cNvSpPr/>
          <p:nvPr/>
        </p:nvSpPr>
        <p:spPr>
          <a:xfrm>
            <a:off x="1463264" y="415129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3" name="Flowchart: Magnetic Disk 12">
            <a:extLst>
              <a:ext uri="{FF2B5EF4-FFF2-40B4-BE49-F238E27FC236}">
                <a16:creationId xmlns:a16="http://schemas.microsoft.com/office/drawing/2014/main" id="{2C015B42-1FA9-DD43-BFB9-08B8C60C6EFD}"/>
              </a:ext>
            </a:extLst>
          </p:cNvPr>
          <p:cNvSpPr/>
          <p:nvPr/>
        </p:nvSpPr>
        <p:spPr>
          <a:xfrm>
            <a:off x="5270367" y="4113517"/>
            <a:ext cx="902491"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a:solidFill>
                  <a:schemeClr val="tx1"/>
                </a:solidFill>
              </a:rPr>
              <a:t>Accounts</a:t>
            </a:r>
            <a:endParaRPr lang="en-GB" sz="1350" dirty="0">
              <a:solidFill>
                <a:schemeClr val="tx1"/>
              </a:solidFill>
            </a:endParaRPr>
          </a:p>
          <a:p>
            <a:pPr algn="ctr"/>
            <a:r>
              <a:rPr lang="en-GB" sz="1350" dirty="0">
                <a:solidFill>
                  <a:schemeClr val="tx1"/>
                </a:solidFill>
              </a:rPr>
              <a:t>Reference Cache</a:t>
            </a:r>
          </a:p>
        </p:txBody>
      </p:sp>
      <p:cxnSp>
        <p:nvCxnSpPr>
          <p:cNvPr id="14" name="Straight Arrow Connector 13">
            <a:extLst>
              <a:ext uri="{FF2B5EF4-FFF2-40B4-BE49-F238E27FC236}">
                <a16:creationId xmlns:a16="http://schemas.microsoft.com/office/drawing/2014/main" id="{C2148E9D-E14A-B74B-8F07-1F72823516ED}"/>
              </a:ext>
            </a:extLst>
          </p:cNvPr>
          <p:cNvCxnSpPr>
            <a:cxnSpLocks/>
            <a:stCxn id="8" idx="2"/>
            <a:endCxn id="13" idx="4"/>
          </p:cNvCxnSpPr>
          <p:nvPr/>
        </p:nvCxnSpPr>
        <p:spPr>
          <a:xfrm>
            <a:off x="6168250" y="3860986"/>
            <a:ext cx="4607" cy="402776"/>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67C5621-A362-B947-A211-0287785DEAE2}"/>
              </a:ext>
            </a:extLst>
          </p:cNvPr>
          <p:cNvCxnSpPr>
            <a:cxnSpLocks/>
          </p:cNvCxnSpPr>
          <p:nvPr/>
        </p:nvCxnSpPr>
        <p:spPr>
          <a:xfrm>
            <a:off x="6251579" y="3830295"/>
            <a:ext cx="231052" cy="374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60BAA0B-D3A2-C24D-8E76-755246B74BEC}"/>
              </a:ext>
            </a:extLst>
          </p:cNvPr>
          <p:cNvCxnSpPr>
            <a:cxnSpLocks/>
          </p:cNvCxnSpPr>
          <p:nvPr/>
        </p:nvCxnSpPr>
        <p:spPr>
          <a:xfrm flipH="1" flipV="1">
            <a:off x="6367104" y="3743380"/>
            <a:ext cx="278052" cy="349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4DF5F85-5A4A-494F-99B1-46FA24703E40}"/>
              </a:ext>
            </a:extLst>
          </p:cNvPr>
          <p:cNvCxnSpPr>
            <a:cxnSpLocks/>
          </p:cNvCxnSpPr>
          <p:nvPr/>
        </p:nvCxnSpPr>
        <p:spPr>
          <a:xfrm>
            <a:off x="1608490" y="3830295"/>
            <a:ext cx="231052" cy="374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B1A4FDC-8DD8-A642-A5CB-BD2F556091DD}"/>
              </a:ext>
            </a:extLst>
          </p:cNvPr>
          <p:cNvCxnSpPr>
            <a:cxnSpLocks/>
          </p:cNvCxnSpPr>
          <p:nvPr/>
        </p:nvCxnSpPr>
        <p:spPr>
          <a:xfrm flipH="1" flipV="1">
            <a:off x="1882767" y="3830294"/>
            <a:ext cx="278052" cy="349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AC89E6B-E195-3842-AA8F-C2813B7D6642}"/>
              </a:ext>
            </a:extLst>
          </p:cNvPr>
          <p:cNvCxnSpPr>
            <a:cxnSpLocks/>
          </p:cNvCxnSpPr>
          <p:nvPr/>
        </p:nvCxnSpPr>
        <p:spPr>
          <a:xfrm flipV="1">
            <a:off x="6341756" y="3860986"/>
            <a:ext cx="0" cy="1393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0C81915-8F4D-4042-B38D-31205510848C}"/>
              </a:ext>
            </a:extLst>
          </p:cNvPr>
          <p:cNvSpPr/>
          <p:nvPr/>
        </p:nvSpPr>
        <p:spPr>
          <a:xfrm>
            <a:off x="1159517" y="5301143"/>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TextBox 25">
            <a:extLst>
              <a:ext uri="{FF2B5EF4-FFF2-40B4-BE49-F238E27FC236}">
                <a16:creationId xmlns:a16="http://schemas.microsoft.com/office/drawing/2014/main" id="{AAA70480-A0C7-9A43-8982-C03E4A985C79}"/>
              </a:ext>
            </a:extLst>
          </p:cNvPr>
          <p:cNvSpPr txBox="1"/>
          <p:nvPr/>
        </p:nvSpPr>
        <p:spPr>
          <a:xfrm>
            <a:off x="3829490" y="5481051"/>
            <a:ext cx="649152" cy="300082"/>
          </a:xfrm>
          <a:prstGeom prst="rect">
            <a:avLst/>
          </a:prstGeom>
          <a:noFill/>
        </p:spPr>
        <p:txBody>
          <a:bodyPr wrap="none" rtlCol="0">
            <a:spAutoFit/>
          </a:bodyPr>
          <a:lstStyle/>
          <a:p>
            <a:r>
              <a:rPr lang="en-US" sz="1350" dirty="0"/>
              <a:t>Broker</a:t>
            </a:r>
          </a:p>
        </p:txBody>
      </p:sp>
      <p:sp>
        <p:nvSpPr>
          <p:cNvPr id="27" name="Can 26">
            <a:extLst>
              <a:ext uri="{FF2B5EF4-FFF2-40B4-BE49-F238E27FC236}">
                <a16:creationId xmlns:a16="http://schemas.microsoft.com/office/drawing/2014/main" id="{10BA39D9-5A39-2740-95B9-0B833DF984C8}"/>
              </a:ext>
            </a:extLst>
          </p:cNvPr>
          <p:cNvSpPr/>
          <p:nvPr/>
        </p:nvSpPr>
        <p:spPr>
          <a:xfrm>
            <a:off x="6229950" y="46792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Flowchart: Magnetic Disk 12">
            <a:extLst>
              <a:ext uri="{FF2B5EF4-FFF2-40B4-BE49-F238E27FC236}">
                <a16:creationId xmlns:a16="http://schemas.microsoft.com/office/drawing/2014/main" id="{1D9A7191-FA41-A542-9DCC-98018CC3D298}"/>
              </a:ext>
            </a:extLst>
          </p:cNvPr>
          <p:cNvSpPr/>
          <p:nvPr/>
        </p:nvSpPr>
        <p:spPr>
          <a:xfrm>
            <a:off x="4668696" y="480825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Inbox</a:t>
            </a:r>
          </a:p>
        </p:txBody>
      </p:sp>
      <p:sp>
        <p:nvSpPr>
          <p:cNvPr id="31" name="Flowchart: Magnetic Disk 12">
            <a:extLst>
              <a:ext uri="{FF2B5EF4-FFF2-40B4-BE49-F238E27FC236}">
                <a16:creationId xmlns:a16="http://schemas.microsoft.com/office/drawing/2014/main" id="{408235FA-09D8-364F-8FD4-2462D58F0240}"/>
              </a:ext>
            </a:extLst>
          </p:cNvPr>
          <p:cNvSpPr/>
          <p:nvPr/>
        </p:nvSpPr>
        <p:spPr>
          <a:xfrm>
            <a:off x="964295" y="48591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Outbox</a:t>
            </a:r>
          </a:p>
        </p:txBody>
      </p:sp>
      <p:cxnSp>
        <p:nvCxnSpPr>
          <p:cNvPr id="32" name="Straight Arrow Connector 31">
            <a:extLst>
              <a:ext uri="{FF2B5EF4-FFF2-40B4-BE49-F238E27FC236}">
                <a16:creationId xmlns:a16="http://schemas.microsoft.com/office/drawing/2014/main" id="{587986BF-75B5-1241-A511-4749D9716929}"/>
              </a:ext>
            </a:extLst>
          </p:cNvPr>
          <p:cNvCxnSpPr>
            <a:cxnSpLocks/>
          </p:cNvCxnSpPr>
          <p:nvPr/>
        </p:nvCxnSpPr>
        <p:spPr>
          <a:xfrm>
            <a:off x="1997281" y="4627021"/>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35" name="Graphic 34" descr="Envelope">
            <a:extLst>
              <a:ext uri="{FF2B5EF4-FFF2-40B4-BE49-F238E27FC236}">
                <a16:creationId xmlns:a16="http://schemas.microsoft.com/office/drawing/2014/main" id="{FF02943A-68B8-8A4B-8B15-75E3ACA5BA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97287" y="4629570"/>
            <a:ext cx="601550" cy="601550"/>
          </a:xfrm>
          <a:prstGeom prst="rect">
            <a:avLst/>
          </a:prstGeom>
        </p:spPr>
      </p:pic>
      <p:sp>
        <p:nvSpPr>
          <p:cNvPr id="41" name="TextBox 40">
            <a:extLst>
              <a:ext uri="{FF2B5EF4-FFF2-40B4-BE49-F238E27FC236}">
                <a16:creationId xmlns:a16="http://schemas.microsoft.com/office/drawing/2014/main" id="{97AB29E3-7520-3B43-9C05-D4273797E139}"/>
              </a:ext>
            </a:extLst>
          </p:cNvPr>
          <p:cNvSpPr txBox="1"/>
          <p:nvPr/>
        </p:nvSpPr>
        <p:spPr>
          <a:xfrm>
            <a:off x="2649073" y="637285"/>
            <a:ext cx="3409238" cy="507831"/>
          </a:xfrm>
          <a:prstGeom prst="rect">
            <a:avLst/>
          </a:prstGeom>
          <a:noFill/>
        </p:spPr>
        <p:txBody>
          <a:bodyPr wrap="square" rtlCol="0">
            <a:spAutoFit/>
          </a:bodyPr>
          <a:lstStyle/>
          <a:p>
            <a:pPr algn="ctr"/>
            <a:r>
              <a:rPr lang="en-US" sz="2700" b="1" dirty="0"/>
              <a:t>Shared Queue</a:t>
            </a:r>
          </a:p>
        </p:txBody>
      </p:sp>
      <p:sp>
        <p:nvSpPr>
          <p:cNvPr id="42" name="TextBox 41">
            <a:extLst>
              <a:ext uri="{FF2B5EF4-FFF2-40B4-BE49-F238E27FC236}">
                <a16:creationId xmlns:a16="http://schemas.microsoft.com/office/drawing/2014/main" id="{1F411D61-7CD9-E845-99A5-652DF067A0DA}"/>
              </a:ext>
            </a:extLst>
          </p:cNvPr>
          <p:cNvSpPr txBox="1"/>
          <p:nvPr/>
        </p:nvSpPr>
        <p:spPr>
          <a:xfrm>
            <a:off x="2670496" y="3963274"/>
            <a:ext cx="1975945" cy="1200329"/>
          </a:xfrm>
          <a:prstGeom prst="rect">
            <a:avLst/>
          </a:prstGeom>
          <a:noFill/>
        </p:spPr>
        <p:txBody>
          <a:bodyPr wrap="square" rtlCol="0">
            <a:spAutoFit/>
          </a:bodyPr>
          <a:lstStyle/>
          <a:p>
            <a:pPr algn="ctr"/>
            <a:r>
              <a:rPr lang="en-US" dirty="0"/>
              <a:t>The message is deleted from the queue once actioned</a:t>
            </a:r>
          </a:p>
        </p:txBody>
      </p:sp>
      <p:sp>
        <p:nvSpPr>
          <p:cNvPr id="43" name="TextBox 42">
            <a:extLst>
              <a:ext uri="{FF2B5EF4-FFF2-40B4-BE49-F238E27FC236}">
                <a16:creationId xmlns:a16="http://schemas.microsoft.com/office/drawing/2014/main" id="{15D66980-8F89-7E4A-9C66-3FF418FD52D0}"/>
              </a:ext>
            </a:extLst>
          </p:cNvPr>
          <p:cNvSpPr txBox="1"/>
          <p:nvPr/>
        </p:nvSpPr>
        <p:spPr>
          <a:xfrm>
            <a:off x="188340" y="5336604"/>
            <a:ext cx="1975945" cy="646331"/>
          </a:xfrm>
          <a:prstGeom prst="rect">
            <a:avLst/>
          </a:prstGeom>
          <a:noFill/>
        </p:spPr>
        <p:txBody>
          <a:bodyPr wrap="square" rtlCol="0">
            <a:spAutoFit/>
          </a:bodyPr>
          <a:lstStyle/>
          <a:p>
            <a:pPr algn="ctr"/>
            <a:r>
              <a:rPr lang="en-US" dirty="0"/>
              <a:t>Replay must use the Outbox</a:t>
            </a:r>
          </a:p>
        </p:txBody>
      </p:sp>
      <p:sp>
        <p:nvSpPr>
          <p:cNvPr id="44" name="TextBox 43">
            <a:extLst>
              <a:ext uri="{FF2B5EF4-FFF2-40B4-BE49-F238E27FC236}">
                <a16:creationId xmlns:a16="http://schemas.microsoft.com/office/drawing/2014/main" id="{D3B61FCE-E557-5047-B711-C9EEB7FCDC00}"/>
              </a:ext>
            </a:extLst>
          </p:cNvPr>
          <p:cNvSpPr txBox="1"/>
          <p:nvPr/>
        </p:nvSpPr>
        <p:spPr>
          <a:xfrm>
            <a:off x="4393795" y="5262915"/>
            <a:ext cx="1975945" cy="646331"/>
          </a:xfrm>
          <a:prstGeom prst="rect">
            <a:avLst/>
          </a:prstGeom>
          <a:noFill/>
        </p:spPr>
        <p:txBody>
          <a:bodyPr wrap="square" rtlCol="0">
            <a:spAutoFit/>
          </a:bodyPr>
          <a:lstStyle/>
          <a:p>
            <a:pPr algn="ctr"/>
            <a:r>
              <a:rPr lang="en-US" dirty="0"/>
              <a:t>De-duplication requires the Inbox</a:t>
            </a:r>
          </a:p>
        </p:txBody>
      </p:sp>
    </p:spTree>
    <p:extLst>
      <p:ext uri="{BB962C8B-B14F-4D97-AF65-F5344CB8AC3E}">
        <p14:creationId xmlns:p14="http://schemas.microsoft.com/office/powerpoint/2010/main" val="395065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77778E-7 1.11022E-16 L 0.12083 0.04005 C 0.14618 0.04907 0.18403 0.05394 0.22344 0.05394 C 0.26875 0.05394 0.30469 0.04907 0.33021 0.04005 L 0.45139 1.11022E-16 " pathEditMode="relative" rAng="0" ptsTypes="AAAAA">
                                      <p:cBhvr>
                                        <p:cTn id="6" dur="2000" fill="hold"/>
                                        <p:tgtEl>
                                          <p:spTgt spid="35"/>
                                        </p:tgtEl>
                                        <p:attrNameLst>
                                          <p:attrName>ppt_x</p:attrName>
                                          <p:attrName>ppt_y</p:attrName>
                                        </p:attrNameLst>
                                      </p:cBhvr>
                                      <p:rCtr x="22569" y="2685"/>
                                    </p:animMotion>
                                  </p:childTnLst>
                                  <p:subTnLst>
                                    <p:set>
                                      <p:cBhvr override="childStyle">
                                        <p:cTn dur="1" fill="hold" display="0" masterRel="sameClick" afterEffect="1">
                                          <p:stCondLst>
                                            <p:cond evt="end" delay="0">
                                              <p:tn val="5"/>
                                            </p:cond>
                                          </p:stCondLst>
                                        </p:cTn>
                                        <p:tgtEl>
                                          <p:spTgt spid="3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42" grpId="0"/>
      <p:bldP spid="43" grpId="0"/>
      <p:bldP spid="4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E06602-7B45-F345-B6E6-48F534D7D991}"/>
              </a:ext>
            </a:extLst>
          </p:cNvPr>
          <p:cNvSpPr>
            <a:spLocks noGrp="1"/>
          </p:cNvSpPr>
          <p:nvPr>
            <p:ph type="sldNum" sz="quarter" idx="12"/>
          </p:nvPr>
        </p:nvSpPr>
        <p:spPr/>
        <p:txBody>
          <a:bodyPr/>
          <a:lstStyle/>
          <a:p>
            <a:fld id="{867D4A06-35AE-BD4A-84A9-613A26F3D41D}" type="slidenum">
              <a:rPr lang="en-US" smtClean="0"/>
              <a:pPr/>
              <a:t>43</a:t>
            </a:fld>
            <a:endParaRPr lang="en-US" dirty="0"/>
          </a:p>
        </p:txBody>
      </p:sp>
      <p:sp>
        <p:nvSpPr>
          <p:cNvPr id="7" name="Rectangle 6">
            <a:extLst>
              <a:ext uri="{FF2B5EF4-FFF2-40B4-BE49-F238E27FC236}">
                <a16:creationId xmlns:a16="http://schemas.microsoft.com/office/drawing/2014/main" id="{456EB31C-F665-8843-9C4E-16E0FD13875B}"/>
              </a:ext>
            </a:extLst>
          </p:cNvPr>
          <p:cNvSpPr/>
          <p:nvPr/>
        </p:nvSpPr>
        <p:spPr>
          <a:xfrm>
            <a:off x="1721655" y="1607228"/>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8" name="Rectangle 7">
            <a:extLst>
              <a:ext uri="{FF2B5EF4-FFF2-40B4-BE49-F238E27FC236}">
                <a16:creationId xmlns:a16="http://schemas.microsoft.com/office/drawing/2014/main" id="{C4980FE4-26AF-3844-A9C9-ACC0ADE06F4D}"/>
              </a:ext>
            </a:extLst>
          </p:cNvPr>
          <p:cNvSpPr/>
          <p:nvPr/>
        </p:nvSpPr>
        <p:spPr>
          <a:xfrm>
            <a:off x="5975465" y="1607228"/>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9" name="TextBox 8">
            <a:extLst>
              <a:ext uri="{FF2B5EF4-FFF2-40B4-BE49-F238E27FC236}">
                <a16:creationId xmlns:a16="http://schemas.microsoft.com/office/drawing/2014/main" id="{1392B5F7-D1AF-D441-A65E-18E72C7E7A5F}"/>
              </a:ext>
            </a:extLst>
          </p:cNvPr>
          <p:cNvSpPr txBox="1"/>
          <p:nvPr/>
        </p:nvSpPr>
        <p:spPr>
          <a:xfrm>
            <a:off x="1831097" y="17269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0" name="TextBox 9">
            <a:extLst>
              <a:ext uri="{FF2B5EF4-FFF2-40B4-BE49-F238E27FC236}">
                <a16:creationId xmlns:a16="http://schemas.microsoft.com/office/drawing/2014/main" id="{17D3C6F9-0510-A548-BD03-6020B3A22866}"/>
              </a:ext>
            </a:extLst>
          </p:cNvPr>
          <p:cNvSpPr txBox="1"/>
          <p:nvPr/>
        </p:nvSpPr>
        <p:spPr>
          <a:xfrm>
            <a:off x="6157476" y="172698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1" name="Flowchart: Magnetic Disk 12">
            <a:extLst>
              <a:ext uri="{FF2B5EF4-FFF2-40B4-BE49-F238E27FC236}">
                <a16:creationId xmlns:a16="http://schemas.microsoft.com/office/drawing/2014/main" id="{7FC6301E-14EE-4E43-8F18-6AD01FE9EE98}"/>
              </a:ext>
            </a:extLst>
          </p:cNvPr>
          <p:cNvSpPr/>
          <p:nvPr/>
        </p:nvSpPr>
        <p:spPr>
          <a:xfrm>
            <a:off x="6923101" y="36630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12" name="Flowchart: Magnetic Disk 12">
            <a:extLst>
              <a:ext uri="{FF2B5EF4-FFF2-40B4-BE49-F238E27FC236}">
                <a16:creationId xmlns:a16="http://schemas.microsoft.com/office/drawing/2014/main" id="{8FD646C5-8EEA-7D4C-BDD0-9314A4893228}"/>
              </a:ext>
            </a:extLst>
          </p:cNvPr>
          <p:cNvSpPr/>
          <p:nvPr/>
        </p:nvSpPr>
        <p:spPr>
          <a:xfrm>
            <a:off x="1899128" y="3719304"/>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3" name="Flowchart: Magnetic Disk 12">
            <a:extLst>
              <a:ext uri="{FF2B5EF4-FFF2-40B4-BE49-F238E27FC236}">
                <a16:creationId xmlns:a16="http://schemas.microsoft.com/office/drawing/2014/main" id="{2C015B42-1FA9-DD43-BFB9-08B8C60C6EFD}"/>
              </a:ext>
            </a:extLst>
          </p:cNvPr>
          <p:cNvSpPr/>
          <p:nvPr/>
        </p:nvSpPr>
        <p:spPr>
          <a:xfrm>
            <a:off x="5706231" y="3681531"/>
            <a:ext cx="902491"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a:p>
            <a:pPr algn="ctr"/>
            <a:r>
              <a:rPr lang="en-GB" sz="1350" dirty="0">
                <a:solidFill>
                  <a:schemeClr val="tx1"/>
                </a:solidFill>
              </a:rPr>
              <a:t>Reference Cache</a:t>
            </a:r>
          </a:p>
        </p:txBody>
      </p:sp>
      <p:cxnSp>
        <p:nvCxnSpPr>
          <p:cNvPr id="14" name="Straight Arrow Connector 13">
            <a:extLst>
              <a:ext uri="{FF2B5EF4-FFF2-40B4-BE49-F238E27FC236}">
                <a16:creationId xmlns:a16="http://schemas.microsoft.com/office/drawing/2014/main" id="{C2148E9D-E14A-B74B-8F07-1F72823516ED}"/>
              </a:ext>
            </a:extLst>
          </p:cNvPr>
          <p:cNvCxnSpPr>
            <a:cxnSpLocks/>
            <a:stCxn id="8" idx="2"/>
            <a:endCxn id="13" idx="4"/>
          </p:cNvCxnSpPr>
          <p:nvPr/>
        </p:nvCxnSpPr>
        <p:spPr>
          <a:xfrm>
            <a:off x="6604114" y="3429000"/>
            <a:ext cx="4607" cy="402776"/>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67C5621-A362-B947-A211-0287785DEAE2}"/>
              </a:ext>
            </a:extLst>
          </p:cNvPr>
          <p:cNvCxnSpPr>
            <a:cxnSpLocks/>
          </p:cNvCxnSpPr>
          <p:nvPr/>
        </p:nvCxnSpPr>
        <p:spPr>
          <a:xfrm>
            <a:off x="6687443" y="3398309"/>
            <a:ext cx="231052" cy="374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60BAA0B-D3A2-C24D-8E76-755246B74BEC}"/>
              </a:ext>
            </a:extLst>
          </p:cNvPr>
          <p:cNvCxnSpPr>
            <a:cxnSpLocks/>
          </p:cNvCxnSpPr>
          <p:nvPr/>
        </p:nvCxnSpPr>
        <p:spPr>
          <a:xfrm flipH="1" flipV="1">
            <a:off x="6802968" y="3311394"/>
            <a:ext cx="278052" cy="349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4DF5F85-5A4A-494F-99B1-46FA24703E40}"/>
              </a:ext>
            </a:extLst>
          </p:cNvPr>
          <p:cNvCxnSpPr>
            <a:cxnSpLocks/>
          </p:cNvCxnSpPr>
          <p:nvPr/>
        </p:nvCxnSpPr>
        <p:spPr>
          <a:xfrm>
            <a:off x="2044354" y="3398309"/>
            <a:ext cx="231052" cy="374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B1A4FDC-8DD8-A642-A5CB-BD2F556091DD}"/>
              </a:ext>
            </a:extLst>
          </p:cNvPr>
          <p:cNvCxnSpPr>
            <a:cxnSpLocks/>
          </p:cNvCxnSpPr>
          <p:nvPr/>
        </p:nvCxnSpPr>
        <p:spPr>
          <a:xfrm flipH="1" flipV="1">
            <a:off x="2318631" y="3398308"/>
            <a:ext cx="278052" cy="349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AC89E6B-E195-3842-AA8F-C2813B7D6642}"/>
              </a:ext>
            </a:extLst>
          </p:cNvPr>
          <p:cNvCxnSpPr>
            <a:cxnSpLocks/>
          </p:cNvCxnSpPr>
          <p:nvPr/>
        </p:nvCxnSpPr>
        <p:spPr>
          <a:xfrm flipV="1">
            <a:off x="6777620" y="3429000"/>
            <a:ext cx="0" cy="1393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0C81915-8F4D-4042-B38D-31205510848C}"/>
              </a:ext>
            </a:extLst>
          </p:cNvPr>
          <p:cNvSpPr/>
          <p:nvPr/>
        </p:nvSpPr>
        <p:spPr>
          <a:xfrm>
            <a:off x="1595381" y="4869157"/>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TextBox 25">
            <a:extLst>
              <a:ext uri="{FF2B5EF4-FFF2-40B4-BE49-F238E27FC236}">
                <a16:creationId xmlns:a16="http://schemas.microsoft.com/office/drawing/2014/main" id="{AAA70480-A0C7-9A43-8982-C03E4A985C79}"/>
              </a:ext>
            </a:extLst>
          </p:cNvPr>
          <p:cNvSpPr txBox="1"/>
          <p:nvPr/>
        </p:nvSpPr>
        <p:spPr>
          <a:xfrm>
            <a:off x="4265354" y="5049065"/>
            <a:ext cx="649152" cy="300082"/>
          </a:xfrm>
          <a:prstGeom prst="rect">
            <a:avLst/>
          </a:prstGeom>
          <a:noFill/>
        </p:spPr>
        <p:txBody>
          <a:bodyPr wrap="none" rtlCol="0">
            <a:spAutoFit/>
          </a:bodyPr>
          <a:lstStyle/>
          <a:p>
            <a:r>
              <a:rPr lang="en-US" sz="1350" dirty="0"/>
              <a:t>Broker</a:t>
            </a:r>
          </a:p>
        </p:txBody>
      </p:sp>
      <p:sp>
        <p:nvSpPr>
          <p:cNvPr id="27" name="Can 26">
            <a:extLst>
              <a:ext uri="{FF2B5EF4-FFF2-40B4-BE49-F238E27FC236}">
                <a16:creationId xmlns:a16="http://schemas.microsoft.com/office/drawing/2014/main" id="{10BA39D9-5A39-2740-95B9-0B833DF984C8}"/>
              </a:ext>
            </a:extLst>
          </p:cNvPr>
          <p:cNvSpPr/>
          <p:nvPr/>
        </p:nvSpPr>
        <p:spPr>
          <a:xfrm>
            <a:off x="6665814" y="424726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Flowchart: Magnetic Disk 12">
            <a:extLst>
              <a:ext uri="{FF2B5EF4-FFF2-40B4-BE49-F238E27FC236}">
                <a16:creationId xmlns:a16="http://schemas.microsoft.com/office/drawing/2014/main" id="{1D9A7191-FA41-A542-9DCC-98018CC3D298}"/>
              </a:ext>
            </a:extLst>
          </p:cNvPr>
          <p:cNvSpPr/>
          <p:nvPr/>
        </p:nvSpPr>
        <p:spPr>
          <a:xfrm>
            <a:off x="5104560" y="437626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Inbox</a:t>
            </a:r>
          </a:p>
        </p:txBody>
      </p:sp>
      <p:sp>
        <p:nvSpPr>
          <p:cNvPr id="31" name="Flowchart: Magnetic Disk 12">
            <a:extLst>
              <a:ext uri="{FF2B5EF4-FFF2-40B4-BE49-F238E27FC236}">
                <a16:creationId xmlns:a16="http://schemas.microsoft.com/office/drawing/2014/main" id="{408235FA-09D8-364F-8FD4-2462D58F0240}"/>
              </a:ext>
            </a:extLst>
          </p:cNvPr>
          <p:cNvSpPr/>
          <p:nvPr/>
        </p:nvSpPr>
        <p:spPr>
          <a:xfrm>
            <a:off x="1400159" y="442715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Outbox</a:t>
            </a:r>
          </a:p>
        </p:txBody>
      </p:sp>
      <p:cxnSp>
        <p:nvCxnSpPr>
          <p:cNvPr id="32" name="Straight Arrow Connector 31">
            <a:extLst>
              <a:ext uri="{FF2B5EF4-FFF2-40B4-BE49-F238E27FC236}">
                <a16:creationId xmlns:a16="http://schemas.microsoft.com/office/drawing/2014/main" id="{587986BF-75B5-1241-A511-4749D9716929}"/>
              </a:ext>
            </a:extLst>
          </p:cNvPr>
          <p:cNvCxnSpPr>
            <a:cxnSpLocks/>
          </p:cNvCxnSpPr>
          <p:nvPr/>
        </p:nvCxnSpPr>
        <p:spPr>
          <a:xfrm>
            <a:off x="2433145" y="4195035"/>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35" name="Graphic 34" descr="Envelope">
            <a:extLst>
              <a:ext uri="{FF2B5EF4-FFF2-40B4-BE49-F238E27FC236}">
                <a16:creationId xmlns:a16="http://schemas.microsoft.com/office/drawing/2014/main" id="{FF02943A-68B8-8A4B-8B15-75E3ACA5BA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3151" y="4197584"/>
            <a:ext cx="601550" cy="601550"/>
          </a:xfrm>
          <a:prstGeom prst="rect">
            <a:avLst/>
          </a:prstGeom>
        </p:spPr>
      </p:pic>
      <p:sp>
        <p:nvSpPr>
          <p:cNvPr id="41" name="TextBox 40">
            <a:extLst>
              <a:ext uri="{FF2B5EF4-FFF2-40B4-BE49-F238E27FC236}">
                <a16:creationId xmlns:a16="http://schemas.microsoft.com/office/drawing/2014/main" id="{97AB29E3-7520-3B43-9C05-D4273797E139}"/>
              </a:ext>
            </a:extLst>
          </p:cNvPr>
          <p:cNvSpPr txBox="1"/>
          <p:nvPr/>
        </p:nvSpPr>
        <p:spPr>
          <a:xfrm>
            <a:off x="2649073" y="637285"/>
            <a:ext cx="3409238" cy="507831"/>
          </a:xfrm>
          <a:prstGeom prst="rect">
            <a:avLst/>
          </a:prstGeom>
          <a:noFill/>
        </p:spPr>
        <p:txBody>
          <a:bodyPr wrap="square" rtlCol="0">
            <a:spAutoFit/>
          </a:bodyPr>
          <a:lstStyle/>
          <a:p>
            <a:pPr algn="ctr"/>
            <a:r>
              <a:rPr lang="en-US" sz="2700" b="1" dirty="0"/>
              <a:t>Message Log</a:t>
            </a:r>
          </a:p>
        </p:txBody>
      </p:sp>
      <p:pic>
        <p:nvPicPr>
          <p:cNvPr id="28" name="Graphic 27" descr="Envelope">
            <a:extLst>
              <a:ext uri="{FF2B5EF4-FFF2-40B4-BE49-F238E27FC236}">
                <a16:creationId xmlns:a16="http://schemas.microsoft.com/office/drawing/2014/main" id="{BAD0CB93-C671-C34B-806A-A5D5AD391A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24093" y="4565502"/>
            <a:ext cx="601550" cy="601550"/>
          </a:xfrm>
          <a:prstGeom prst="rect">
            <a:avLst/>
          </a:prstGeom>
        </p:spPr>
      </p:pic>
      <p:pic>
        <p:nvPicPr>
          <p:cNvPr id="29" name="Graphic 28" descr="Envelope">
            <a:extLst>
              <a:ext uri="{FF2B5EF4-FFF2-40B4-BE49-F238E27FC236}">
                <a16:creationId xmlns:a16="http://schemas.microsoft.com/office/drawing/2014/main" id="{1C8FCB56-9E48-3949-B528-D2898BD2AD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3151" y="4965714"/>
            <a:ext cx="601550" cy="601550"/>
          </a:xfrm>
          <a:prstGeom prst="rect">
            <a:avLst/>
          </a:prstGeom>
        </p:spPr>
      </p:pic>
      <p:sp>
        <p:nvSpPr>
          <p:cNvPr id="33" name="TextBox 32">
            <a:extLst>
              <a:ext uri="{FF2B5EF4-FFF2-40B4-BE49-F238E27FC236}">
                <a16:creationId xmlns:a16="http://schemas.microsoft.com/office/drawing/2014/main" id="{D1B75552-2238-B643-81A0-000A1E4ADCE0}"/>
              </a:ext>
            </a:extLst>
          </p:cNvPr>
          <p:cNvSpPr txBox="1"/>
          <p:nvPr/>
        </p:nvSpPr>
        <p:spPr>
          <a:xfrm>
            <a:off x="7290880" y="3946058"/>
            <a:ext cx="1975945" cy="923330"/>
          </a:xfrm>
          <a:prstGeom prst="rect">
            <a:avLst/>
          </a:prstGeom>
          <a:noFill/>
        </p:spPr>
        <p:txBody>
          <a:bodyPr wrap="square" rtlCol="0">
            <a:spAutoFit/>
          </a:bodyPr>
          <a:lstStyle/>
          <a:p>
            <a:pPr algn="ctr"/>
            <a:r>
              <a:rPr lang="en-US" dirty="0"/>
              <a:t>The message remains in the queue</a:t>
            </a:r>
          </a:p>
        </p:txBody>
      </p:sp>
      <p:sp>
        <p:nvSpPr>
          <p:cNvPr id="34" name="TextBox 33">
            <a:extLst>
              <a:ext uri="{FF2B5EF4-FFF2-40B4-BE49-F238E27FC236}">
                <a16:creationId xmlns:a16="http://schemas.microsoft.com/office/drawing/2014/main" id="{259983FF-23EE-454A-A9BA-AA4B45C351B4}"/>
              </a:ext>
            </a:extLst>
          </p:cNvPr>
          <p:cNvSpPr txBox="1"/>
          <p:nvPr/>
        </p:nvSpPr>
        <p:spPr>
          <a:xfrm>
            <a:off x="3049933" y="3527435"/>
            <a:ext cx="1975945" cy="923330"/>
          </a:xfrm>
          <a:prstGeom prst="rect">
            <a:avLst/>
          </a:prstGeom>
          <a:noFill/>
        </p:spPr>
        <p:txBody>
          <a:bodyPr wrap="square" rtlCol="0">
            <a:spAutoFit/>
          </a:bodyPr>
          <a:lstStyle/>
          <a:p>
            <a:pPr algn="ctr"/>
            <a:r>
              <a:rPr lang="en-US" dirty="0"/>
              <a:t>Replay just resets the queue index for </a:t>
            </a:r>
            <a:r>
              <a:rPr lang="en-US" i="1" dirty="0"/>
              <a:t>next</a:t>
            </a:r>
          </a:p>
        </p:txBody>
      </p:sp>
      <p:sp>
        <p:nvSpPr>
          <p:cNvPr id="36" name="TextBox 35">
            <a:extLst>
              <a:ext uri="{FF2B5EF4-FFF2-40B4-BE49-F238E27FC236}">
                <a16:creationId xmlns:a16="http://schemas.microsoft.com/office/drawing/2014/main" id="{6AC1E44D-83FD-6C45-B28C-9A182989577A}"/>
              </a:ext>
            </a:extLst>
          </p:cNvPr>
          <p:cNvSpPr txBox="1"/>
          <p:nvPr/>
        </p:nvSpPr>
        <p:spPr>
          <a:xfrm>
            <a:off x="340427" y="5706137"/>
            <a:ext cx="1975945" cy="923330"/>
          </a:xfrm>
          <a:prstGeom prst="rect">
            <a:avLst/>
          </a:prstGeom>
          <a:noFill/>
        </p:spPr>
        <p:txBody>
          <a:bodyPr wrap="square" rtlCol="0">
            <a:spAutoFit/>
          </a:bodyPr>
          <a:lstStyle/>
          <a:p>
            <a:pPr algn="ctr"/>
            <a:r>
              <a:rPr lang="en-US" dirty="0"/>
              <a:t>Outbox only needed if required for correctness</a:t>
            </a:r>
            <a:endParaRPr lang="en-US" i="1" dirty="0"/>
          </a:p>
        </p:txBody>
      </p:sp>
      <p:sp>
        <p:nvSpPr>
          <p:cNvPr id="37" name="TextBox 36">
            <a:extLst>
              <a:ext uri="{FF2B5EF4-FFF2-40B4-BE49-F238E27FC236}">
                <a16:creationId xmlns:a16="http://schemas.microsoft.com/office/drawing/2014/main" id="{CEEC032D-C280-6445-8198-BA2554131783}"/>
              </a:ext>
            </a:extLst>
          </p:cNvPr>
          <p:cNvSpPr txBox="1"/>
          <p:nvPr/>
        </p:nvSpPr>
        <p:spPr>
          <a:xfrm>
            <a:off x="5022404" y="5735872"/>
            <a:ext cx="1975945" cy="923330"/>
          </a:xfrm>
          <a:prstGeom prst="rect">
            <a:avLst/>
          </a:prstGeom>
          <a:noFill/>
        </p:spPr>
        <p:txBody>
          <a:bodyPr wrap="square" rtlCol="0">
            <a:spAutoFit/>
          </a:bodyPr>
          <a:lstStyle/>
          <a:p>
            <a:pPr algn="ctr"/>
            <a:r>
              <a:rPr lang="en-US" dirty="0"/>
              <a:t>Inbox only needed if log does not support once-only</a:t>
            </a:r>
            <a:endParaRPr lang="en-US" i="1" dirty="0"/>
          </a:p>
        </p:txBody>
      </p:sp>
    </p:spTree>
    <p:extLst>
      <p:ext uri="{BB962C8B-B14F-4D97-AF65-F5344CB8AC3E}">
        <p14:creationId xmlns:p14="http://schemas.microsoft.com/office/powerpoint/2010/main" val="361077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33333E-6 2.96296E-6 L 0.11927 0.04004 C 0.14427 0.04907 0.18177 0.05393 0.22066 0.05393 C 0.26528 0.05393 0.30087 0.04907 0.32587 0.04004 L 0.44532 2.96296E-6 " pathEditMode="relative" rAng="0" ptsTypes="AAAAA">
                                      <p:cBhvr>
                                        <p:cTn id="6" dur="2000" fill="hold"/>
                                        <p:tgtEl>
                                          <p:spTgt spid="35"/>
                                        </p:tgtEl>
                                        <p:attrNameLst>
                                          <p:attrName>ppt_x</p:attrName>
                                          <p:attrName>ppt_y</p:attrName>
                                        </p:attrNameLst>
                                      </p:cBhvr>
                                      <p:rCtr x="22257" y="2685"/>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1.66667E-6 -7.40741E-7 L 0.11927 0.04005 C 0.14427 0.04907 0.18177 0.05394 0.22066 0.05394 C 0.26528 0.05394 0.30087 0.04907 0.32587 0.04005 L 0.44531 -7.40741E-7 " pathEditMode="relative" rAng="0" ptsTypes="AAAAA">
                                      <p:cBhvr>
                                        <p:cTn id="10" dur="2000" fill="hold"/>
                                        <p:tgtEl>
                                          <p:spTgt spid="28"/>
                                        </p:tgtEl>
                                        <p:attrNameLst>
                                          <p:attrName>ppt_x</p:attrName>
                                          <p:attrName>ppt_y</p:attrName>
                                        </p:attrNameLst>
                                      </p:cBhvr>
                                      <p:rCtr x="22257" y="2685"/>
                                    </p:animMotion>
                                  </p:child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1615 0.03241 L 0.13542 0.07246 C 0.16042 0.08149 0.19792 0.08635 0.23681 0.08635 C 0.28143 0.08635 0.31702 0.08149 0.34202 0.07246 L 0.46146 0.03241 " pathEditMode="relative" rAng="0" ptsTypes="AAAAA">
                                      <p:cBhvr>
                                        <p:cTn id="14" dur="2000" fill="hold"/>
                                        <p:tgtEl>
                                          <p:spTgt spid="29"/>
                                        </p:tgtEl>
                                        <p:attrNameLst>
                                          <p:attrName>ppt_x</p:attrName>
                                          <p:attrName>ppt_y</p:attrName>
                                        </p:attrNameLst>
                                      </p:cBhvr>
                                      <p:rCtr x="22257" y="2685"/>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6" grpId="0"/>
      <p:bldP spid="3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7DA42-BCE3-8445-A1FA-34567F9D6781}"/>
              </a:ext>
            </a:extLst>
          </p:cNvPr>
          <p:cNvSpPr/>
          <p:nvPr/>
        </p:nvSpPr>
        <p:spPr>
          <a:xfrm>
            <a:off x="1900031" y="203921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err="1">
                <a:solidFill>
                  <a:schemeClr val="tx1"/>
                </a:solidFill>
              </a:rPr>
              <a:t>Accountss</a:t>
            </a:r>
            <a:endParaRPr lang="en-GB" sz="1350" dirty="0">
              <a:solidFill>
                <a:schemeClr val="tx1"/>
              </a:solidFill>
            </a:endParaRPr>
          </a:p>
        </p:txBody>
      </p:sp>
      <p:sp>
        <p:nvSpPr>
          <p:cNvPr id="7" name="Rectangle 6">
            <a:extLst>
              <a:ext uri="{FF2B5EF4-FFF2-40B4-BE49-F238E27FC236}">
                <a16:creationId xmlns:a16="http://schemas.microsoft.com/office/drawing/2014/main" id="{EF159690-9C98-8D46-93BE-C889DE78BD5A}"/>
              </a:ext>
            </a:extLst>
          </p:cNvPr>
          <p:cNvSpPr/>
          <p:nvPr/>
        </p:nvSpPr>
        <p:spPr>
          <a:xfrm>
            <a:off x="4098419" y="2039214"/>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8" name="TextBox 7">
            <a:extLst>
              <a:ext uri="{FF2B5EF4-FFF2-40B4-BE49-F238E27FC236}">
                <a16:creationId xmlns:a16="http://schemas.microsoft.com/office/drawing/2014/main" id="{C556EDC9-0A75-A345-A4D2-51B62026BE29}"/>
              </a:ext>
            </a:extLst>
          </p:cNvPr>
          <p:cNvSpPr txBox="1"/>
          <p:nvPr/>
        </p:nvSpPr>
        <p:spPr>
          <a:xfrm>
            <a:off x="2009473" y="215897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9" name="TextBox 8">
            <a:extLst>
              <a:ext uri="{FF2B5EF4-FFF2-40B4-BE49-F238E27FC236}">
                <a16:creationId xmlns:a16="http://schemas.microsoft.com/office/drawing/2014/main" id="{9FACE909-96C5-4643-80C5-82093BAAF535}"/>
              </a:ext>
            </a:extLst>
          </p:cNvPr>
          <p:cNvSpPr txBox="1"/>
          <p:nvPr/>
        </p:nvSpPr>
        <p:spPr>
          <a:xfrm>
            <a:off x="4280430" y="215897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0" name="Flowchart: Magnetic Disk 12">
            <a:extLst>
              <a:ext uri="{FF2B5EF4-FFF2-40B4-BE49-F238E27FC236}">
                <a16:creationId xmlns:a16="http://schemas.microsoft.com/office/drawing/2014/main" id="{0B37E4C4-0584-274A-9A32-C66436A1B708}"/>
              </a:ext>
            </a:extLst>
          </p:cNvPr>
          <p:cNvSpPr/>
          <p:nvPr/>
        </p:nvSpPr>
        <p:spPr>
          <a:xfrm>
            <a:off x="5046055" y="409503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11" name="Flowchart: Magnetic Disk 12">
            <a:extLst>
              <a:ext uri="{FF2B5EF4-FFF2-40B4-BE49-F238E27FC236}">
                <a16:creationId xmlns:a16="http://schemas.microsoft.com/office/drawing/2014/main" id="{CE4A1AE7-080C-F34F-8648-C276447D3105}"/>
              </a:ext>
            </a:extLst>
          </p:cNvPr>
          <p:cNvSpPr/>
          <p:nvPr/>
        </p:nvSpPr>
        <p:spPr>
          <a:xfrm>
            <a:off x="2077504" y="415129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2" name="Flowchart: Magnetic Disk 12">
            <a:extLst>
              <a:ext uri="{FF2B5EF4-FFF2-40B4-BE49-F238E27FC236}">
                <a16:creationId xmlns:a16="http://schemas.microsoft.com/office/drawing/2014/main" id="{5C433343-1E39-F54A-B2DD-99E81558AA8D}"/>
              </a:ext>
            </a:extLst>
          </p:cNvPr>
          <p:cNvSpPr/>
          <p:nvPr/>
        </p:nvSpPr>
        <p:spPr>
          <a:xfrm>
            <a:off x="3829185" y="4113517"/>
            <a:ext cx="902491"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a:p>
            <a:pPr algn="ctr"/>
            <a:r>
              <a:rPr lang="en-GB" sz="1350" dirty="0">
                <a:solidFill>
                  <a:schemeClr val="tx1"/>
                </a:solidFill>
              </a:rPr>
              <a:t>Reference Cache</a:t>
            </a:r>
          </a:p>
        </p:txBody>
      </p:sp>
      <p:cxnSp>
        <p:nvCxnSpPr>
          <p:cNvPr id="13" name="Straight Arrow Connector 12">
            <a:extLst>
              <a:ext uri="{FF2B5EF4-FFF2-40B4-BE49-F238E27FC236}">
                <a16:creationId xmlns:a16="http://schemas.microsoft.com/office/drawing/2014/main" id="{99700052-2C80-344B-88D6-58E461D67283}"/>
              </a:ext>
            </a:extLst>
          </p:cNvPr>
          <p:cNvCxnSpPr>
            <a:cxnSpLocks/>
            <a:stCxn id="7" idx="2"/>
            <a:endCxn id="12" idx="4"/>
          </p:cNvCxnSpPr>
          <p:nvPr/>
        </p:nvCxnSpPr>
        <p:spPr>
          <a:xfrm>
            <a:off x="4727068" y="3860986"/>
            <a:ext cx="4607" cy="402776"/>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74A5B45-28BF-7F41-A06B-CA03AF3EC0EC}"/>
              </a:ext>
            </a:extLst>
          </p:cNvPr>
          <p:cNvCxnSpPr>
            <a:cxnSpLocks/>
          </p:cNvCxnSpPr>
          <p:nvPr/>
        </p:nvCxnSpPr>
        <p:spPr>
          <a:xfrm>
            <a:off x="4810397" y="3830295"/>
            <a:ext cx="231052" cy="374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8A602EB-070E-FB4E-A9EC-7C60AFADCB34}"/>
              </a:ext>
            </a:extLst>
          </p:cNvPr>
          <p:cNvCxnSpPr>
            <a:cxnSpLocks/>
          </p:cNvCxnSpPr>
          <p:nvPr/>
        </p:nvCxnSpPr>
        <p:spPr>
          <a:xfrm flipH="1" flipV="1">
            <a:off x="4925922" y="3743380"/>
            <a:ext cx="278052" cy="349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Can 23">
            <a:extLst>
              <a:ext uri="{FF2B5EF4-FFF2-40B4-BE49-F238E27FC236}">
                <a16:creationId xmlns:a16="http://schemas.microsoft.com/office/drawing/2014/main" id="{60114211-1232-CF42-9BA8-3E819531B66D}"/>
              </a:ext>
            </a:extLst>
          </p:cNvPr>
          <p:cNvSpPr/>
          <p:nvPr/>
        </p:nvSpPr>
        <p:spPr>
          <a:xfrm rot="16200000">
            <a:off x="7100733" y="3129505"/>
            <a:ext cx="286474" cy="885464"/>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5" name="Flowchart: Magnetic Disk 12">
            <a:extLst>
              <a:ext uri="{FF2B5EF4-FFF2-40B4-BE49-F238E27FC236}">
                <a16:creationId xmlns:a16="http://schemas.microsoft.com/office/drawing/2014/main" id="{139E77EF-B068-2343-822C-6A2636C05E04}"/>
              </a:ext>
            </a:extLst>
          </p:cNvPr>
          <p:cNvSpPr/>
          <p:nvPr/>
        </p:nvSpPr>
        <p:spPr>
          <a:xfrm>
            <a:off x="8042806" y="3434211"/>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Data Lake</a:t>
            </a:r>
          </a:p>
        </p:txBody>
      </p:sp>
      <p:sp>
        <p:nvSpPr>
          <p:cNvPr id="26" name="TextBox 25">
            <a:extLst>
              <a:ext uri="{FF2B5EF4-FFF2-40B4-BE49-F238E27FC236}">
                <a16:creationId xmlns:a16="http://schemas.microsoft.com/office/drawing/2014/main" id="{74BF6EAF-2C1F-8F4F-8E44-4989968B3407}"/>
              </a:ext>
            </a:extLst>
          </p:cNvPr>
          <p:cNvSpPr txBox="1"/>
          <p:nvPr/>
        </p:nvSpPr>
        <p:spPr>
          <a:xfrm>
            <a:off x="6962172" y="3442892"/>
            <a:ext cx="724530" cy="300082"/>
          </a:xfrm>
          <a:prstGeom prst="rect">
            <a:avLst/>
          </a:prstGeom>
          <a:noFill/>
        </p:spPr>
        <p:txBody>
          <a:bodyPr wrap="square" rtlCol="0">
            <a:spAutoFit/>
          </a:bodyPr>
          <a:lstStyle/>
          <a:p>
            <a:r>
              <a:rPr lang="en-US" sz="1350" dirty="0"/>
              <a:t>Stream</a:t>
            </a:r>
          </a:p>
        </p:txBody>
      </p:sp>
      <p:cxnSp>
        <p:nvCxnSpPr>
          <p:cNvPr id="28" name="Straight Arrow Connector 27">
            <a:extLst>
              <a:ext uri="{FF2B5EF4-FFF2-40B4-BE49-F238E27FC236}">
                <a16:creationId xmlns:a16="http://schemas.microsoft.com/office/drawing/2014/main" id="{EABDB6AE-C888-9D4A-ABF3-2CC193E852E0}"/>
              </a:ext>
            </a:extLst>
          </p:cNvPr>
          <p:cNvCxnSpPr>
            <a:stCxn id="26" idx="3"/>
            <a:endCxn id="25" idx="2"/>
          </p:cNvCxnSpPr>
          <p:nvPr/>
        </p:nvCxnSpPr>
        <p:spPr>
          <a:xfrm flipV="1">
            <a:off x="7686702" y="3584455"/>
            <a:ext cx="356104" cy="847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1D40334-3E5B-CD45-B4E2-52FDAB0ED46E}"/>
              </a:ext>
            </a:extLst>
          </p:cNvPr>
          <p:cNvSpPr/>
          <p:nvPr/>
        </p:nvSpPr>
        <p:spPr>
          <a:xfrm>
            <a:off x="7925765" y="1820338"/>
            <a:ext cx="1059083" cy="133942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Analysis Services</a:t>
            </a:r>
          </a:p>
        </p:txBody>
      </p:sp>
      <p:sp>
        <p:nvSpPr>
          <p:cNvPr id="30" name="TextBox 29">
            <a:extLst>
              <a:ext uri="{FF2B5EF4-FFF2-40B4-BE49-F238E27FC236}">
                <a16:creationId xmlns:a16="http://schemas.microsoft.com/office/drawing/2014/main" id="{F99B7F31-572F-E143-BE86-A58944383B80}"/>
              </a:ext>
            </a:extLst>
          </p:cNvPr>
          <p:cNvSpPr txBox="1"/>
          <p:nvPr/>
        </p:nvSpPr>
        <p:spPr>
          <a:xfrm>
            <a:off x="8005639" y="1932871"/>
            <a:ext cx="918666" cy="300082"/>
          </a:xfrm>
          <a:prstGeom prst="rect">
            <a:avLst/>
          </a:prstGeom>
          <a:noFill/>
          <a:ln>
            <a:solidFill>
              <a:schemeClr val="accent1"/>
            </a:solidFill>
          </a:ln>
        </p:spPr>
        <p:txBody>
          <a:bodyPr wrap="square" rtlCol="0">
            <a:spAutoFit/>
          </a:bodyPr>
          <a:lstStyle/>
          <a:p>
            <a:pPr algn="ctr"/>
            <a:r>
              <a:rPr lang="en-US" sz="1350" dirty="0"/>
              <a:t>API</a:t>
            </a:r>
          </a:p>
        </p:txBody>
      </p:sp>
      <p:cxnSp>
        <p:nvCxnSpPr>
          <p:cNvPr id="31" name="Straight Arrow Connector 30">
            <a:extLst>
              <a:ext uri="{FF2B5EF4-FFF2-40B4-BE49-F238E27FC236}">
                <a16:creationId xmlns:a16="http://schemas.microsoft.com/office/drawing/2014/main" id="{65757653-B483-344A-86AE-2D8F46736367}"/>
              </a:ext>
            </a:extLst>
          </p:cNvPr>
          <p:cNvCxnSpPr>
            <a:cxnSpLocks/>
          </p:cNvCxnSpPr>
          <p:nvPr/>
        </p:nvCxnSpPr>
        <p:spPr>
          <a:xfrm>
            <a:off x="8213946" y="3109876"/>
            <a:ext cx="231052" cy="374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63559EA-E7B3-7E48-A356-F3CD441F7206}"/>
              </a:ext>
            </a:extLst>
          </p:cNvPr>
          <p:cNvCxnSpPr>
            <a:cxnSpLocks/>
          </p:cNvCxnSpPr>
          <p:nvPr/>
        </p:nvCxnSpPr>
        <p:spPr>
          <a:xfrm flipH="1" flipV="1">
            <a:off x="8444997" y="3085371"/>
            <a:ext cx="278052" cy="349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072E61B-D581-D240-AA82-7D718A916D17}"/>
              </a:ext>
            </a:extLst>
          </p:cNvPr>
          <p:cNvCxnSpPr>
            <a:cxnSpLocks/>
          </p:cNvCxnSpPr>
          <p:nvPr/>
        </p:nvCxnSpPr>
        <p:spPr>
          <a:xfrm>
            <a:off x="2222730" y="3830295"/>
            <a:ext cx="231052" cy="374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A9B03BD-D5AA-4642-8892-AD5B9D03F75E}"/>
              </a:ext>
            </a:extLst>
          </p:cNvPr>
          <p:cNvCxnSpPr>
            <a:cxnSpLocks/>
          </p:cNvCxnSpPr>
          <p:nvPr/>
        </p:nvCxnSpPr>
        <p:spPr>
          <a:xfrm flipH="1" flipV="1">
            <a:off x="2497007" y="3830294"/>
            <a:ext cx="278052" cy="349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8" name="Graphic 37" descr="Envelope">
            <a:extLst>
              <a:ext uri="{FF2B5EF4-FFF2-40B4-BE49-F238E27FC236}">
                <a16:creationId xmlns:a16="http://schemas.microsoft.com/office/drawing/2014/main" id="{20D84EAE-9004-EA40-941C-C5FD71FC42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7907" y="4184885"/>
            <a:ext cx="421275" cy="421275"/>
          </a:xfrm>
          <a:prstGeom prst="rect">
            <a:avLst/>
          </a:prstGeom>
        </p:spPr>
      </p:pic>
      <p:pic>
        <p:nvPicPr>
          <p:cNvPr id="39" name="Graphic 38" descr="Envelope">
            <a:extLst>
              <a:ext uri="{FF2B5EF4-FFF2-40B4-BE49-F238E27FC236}">
                <a16:creationId xmlns:a16="http://schemas.microsoft.com/office/drawing/2014/main" id="{886D41E8-6A72-174D-A665-498BD127C1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0397" y="4189747"/>
            <a:ext cx="421275" cy="421275"/>
          </a:xfrm>
          <a:prstGeom prst="rect">
            <a:avLst/>
          </a:prstGeom>
        </p:spPr>
      </p:pic>
      <p:pic>
        <p:nvPicPr>
          <p:cNvPr id="40" name="Graphic 39" descr="Envelope">
            <a:extLst>
              <a:ext uri="{FF2B5EF4-FFF2-40B4-BE49-F238E27FC236}">
                <a16:creationId xmlns:a16="http://schemas.microsoft.com/office/drawing/2014/main" id="{926B9DA3-101E-7049-8FF8-1337970E1D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27593" y="4217620"/>
            <a:ext cx="421275" cy="421275"/>
          </a:xfrm>
          <a:prstGeom prst="rect">
            <a:avLst/>
          </a:prstGeom>
        </p:spPr>
      </p:pic>
      <p:sp>
        <p:nvSpPr>
          <p:cNvPr id="41" name="TextBox 40">
            <a:extLst>
              <a:ext uri="{FF2B5EF4-FFF2-40B4-BE49-F238E27FC236}">
                <a16:creationId xmlns:a16="http://schemas.microsoft.com/office/drawing/2014/main" id="{E5907760-CD1A-9344-B3AB-3144F76CEBBE}"/>
              </a:ext>
            </a:extLst>
          </p:cNvPr>
          <p:cNvSpPr txBox="1"/>
          <p:nvPr/>
        </p:nvSpPr>
        <p:spPr>
          <a:xfrm>
            <a:off x="1492277" y="4680287"/>
            <a:ext cx="1691958" cy="300082"/>
          </a:xfrm>
          <a:prstGeom prst="rect">
            <a:avLst/>
          </a:prstGeom>
          <a:noFill/>
        </p:spPr>
        <p:txBody>
          <a:bodyPr wrap="square" rtlCol="0">
            <a:spAutoFit/>
          </a:bodyPr>
          <a:lstStyle/>
          <a:p>
            <a:r>
              <a:rPr lang="en-US" sz="1350" dirty="0"/>
              <a:t>1: Store Current State</a:t>
            </a:r>
          </a:p>
        </p:txBody>
      </p:sp>
      <p:sp>
        <p:nvSpPr>
          <p:cNvPr id="42" name="TextBox 41">
            <a:extLst>
              <a:ext uri="{FF2B5EF4-FFF2-40B4-BE49-F238E27FC236}">
                <a16:creationId xmlns:a16="http://schemas.microsoft.com/office/drawing/2014/main" id="{EDB1AAA1-7230-1F40-ADB4-0D814B9CEB69}"/>
              </a:ext>
            </a:extLst>
          </p:cNvPr>
          <p:cNvSpPr txBox="1"/>
          <p:nvPr/>
        </p:nvSpPr>
        <p:spPr>
          <a:xfrm>
            <a:off x="1492277" y="5031414"/>
            <a:ext cx="1691958" cy="300082"/>
          </a:xfrm>
          <a:prstGeom prst="rect">
            <a:avLst/>
          </a:prstGeom>
          <a:noFill/>
        </p:spPr>
        <p:txBody>
          <a:bodyPr wrap="square" rtlCol="0">
            <a:spAutoFit/>
          </a:bodyPr>
          <a:lstStyle/>
          <a:p>
            <a:r>
              <a:rPr lang="en-US" sz="1350" dirty="0"/>
              <a:t>2: Raise Event</a:t>
            </a:r>
          </a:p>
        </p:txBody>
      </p:sp>
      <p:sp>
        <p:nvSpPr>
          <p:cNvPr id="43" name="TextBox 42">
            <a:extLst>
              <a:ext uri="{FF2B5EF4-FFF2-40B4-BE49-F238E27FC236}">
                <a16:creationId xmlns:a16="http://schemas.microsoft.com/office/drawing/2014/main" id="{42EB23E2-EBCF-F44D-8FE8-0A1919752305}"/>
              </a:ext>
            </a:extLst>
          </p:cNvPr>
          <p:cNvSpPr txBox="1"/>
          <p:nvPr/>
        </p:nvSpPr>
        <p:spPr>
          <a:xfrm>
            <a:off x="3434450" y="4680287"/>
            <a:ext cx="1760310" cy="507831"/>
          </a:xfrm>
          <a:prstGeom prst="rect">
            <a:avLst/>
          </a:prstGeom>
          <a:noFill/>
        </p:spPr>
        <p:txBody>
          <a:bodyPr wrap="square" rtlCol="0">
            <a:spAutoFit/>
          </a:bodyPr>
          <a:lstStyle/>
          <a:p>
            <a:r>
              <a:rPr lang="en-US" sz="1350" dirty="0"/>
              <a:t>3: Save Reference Data</a:t>
            </a:r>
          </a:p>
        </p:txBody>
      </p:sp>
      <p:sp>
        <p:nvSpPr>
          <p:cNvPr id="44" name="TextBox 43">
            <a:extLst>
              <a:ext uri="{FF2B5EF4-FFF2-40B4-BE49-F238E27FC236}">
                <a16:creationId xmlns:a16="http://schemas.microsoft.com/office/drawing/2014/main" id="{E977BBA3-3991-3A43-9CF4-E01AD7DF2E64}"/>
              </a:ext>
            </a:extLst>
          </p:cNvPr>
          <p:cNvSpPr txBox="1"/>
          <p:nvPr/>
        </p:nvSpPr>
        <p:spPr>
          <a:xfrm>
            <a:off x="6850871" y="3851420"/>
            <a:ext cx="1872178" cy="300082"/>
          </a:xfrm>
          <a:prstGeom prst="rect">
            <a:avLst/>
          </a:prstGeom>
          <a:noFill/>
        </p:spPr>
        <p:txBody>
          <a:bodyPr wrap="square" rtlCol="0">
            <a:spAutoFit/>
          </a:bodyPr>
          <a:lstStyle/>
          <a:p>
            <a:r>
              <a:rPr lang="en-US" sz="1350" dirty="0"/>
              <a:t>4: Ingest Analytical Data</a:t>
            </a:r>
          </a:p>
        </p:txBody>
      </p:sp>
      <p:sp>
        <p:nvSpPr>
          <p:cNvPr id="45" name="TextBox 44">
            <a:extLst>
              <a:ext uri="{FF2B5EF4-FFF2-40B4-BE49-F238E27FC236}">
                <a16:creationId xmlns:a16="http://schemas.microsoft.com/office/drawing/2014/main" id="{4DEF22F4-C797-1846-AFCB-95045064312B}"/>
              </a:ext>
            </a:extLst>
          </p:cNvPr>
          <p:cNvSpPr txBox="1"/>
          <p:nvPr/>
        </p:nvSpPr>
        <p:spPr>
          <a:xfrm>
            <a:off x="4748018" y="4957286"/>
            <a:ext cx="1691958" cy="300082"/>
          </a:xfrm>
          <a:prstGeom prst="rect">
            <a:avLst/>
          </a:prstGeom>
          <a:noFill/>
        </p:spPr>
        <p:txBody>
          <a:bodyPr wrap="square" rtlCol="0">
            <a:spAutoFit/>
          </a:bodyPr>
          <a:lstStyle/>
          <a:p>
            <a:r>
              <a:rPr lang="en-US" sz="1350" dirty="0"/>
              <a:t>5: Store Current State</a:t>
            </a:r>
          </a:p>
        </p:txBody>
      </p:sp>
      <p:sp>
        <p:nvSpPr>
          <p:cNvPr id="46" name="TextBox 45">
            <a:extLst>
              <a:ext uri="{FF2B5EF4-FFF2-40B4-BE49-F238E27FC236}">
                <a16:creationId xmlns:a16="http://schemas.microsoft.com/office/drawing/2014/main" id="{A96F9A00-7950-C442-9B98-6FC9C2E9502D}"/>
              </a:ext>
            </a:extLst>
          </p:cNvPr>
          <p:cNvSpPr txBox="1"/>
          <p:nvPr/>
        </p:nvSpPr>
        <p:spPr>
          <a:xfrm>
            <a:off x="4770863" y="5275678"/>
            <a:ext cx="1691958" cy="300082"/>
          </a:xfrm>
          <a:prstGeom prst="rect">
            <a:avLst/>
          </a:prstGeom>
          <a:noFill/>
        </p:spPr>
        <p:txBody>
          <a:bodyPr wrap="square" rtlCol="0">
            <a:spAutoFit/>
          </a:bodyPr>
          <a:lstStyle/>
          <a:p>
            <a:r>
              <a:rPr lang="en-US" sz="1350" dirty="0"/>
              <a:t>6: Raise Event</a:t>
            </a:r>
          </a:p>
        </p:txBody>
      </p:sp>
      <p:sp>
        <p:nvSpPr>
          <p:cNvPr id="47" name="TextBox 46">
            <a:extLst>
              <a:ext uri="{FF2B5EF4-FFF2-40B4-BE49-F238E27FC236}">
                <a16:creationId xmlns:a16="http://schemas.microsoft.com/office/drawing/2014/main" id="{3077ABE7-7714-E841-BE12-820138E9282D}"/>
              </a:ext>
            </a:extLst>
          </p:cNvPr>
          <p:cNvSpPr txBox="1"/>
          <p:nvPr/>
        </p:nvSpPr>
        <p:spPr>
          <a:xfrm>
            <a:off x="6850870" y="4173637"/>
            <a:ext cx="1872178" cy="300082"/>
          </a:xfrm>
          <a:prstGeom prst="rect">
            <a:avLst/>
          </a:prstGeom>
          <a:noFill/>
        </p:spPr>
        <p:txBody>
          <a:bodyPr wrap="square" rtlCol="0">
            <a:spAutoFit/>
          </a:bodyPr>
          <a:lstStyle/>
          <a:p>
            <a:r>
              <a:rPr lang="en-US" sz="1350" dirty="0"/>
              <a:t>7: Ingest Analytical Data</a:t>
            </a:r>
          </a:p>
        </p:txBody>
      </p:sp>
      <p:sp>
        <p:nvSpPr>
          <p:cNvPr id="48" name="TextBox 47">
            <a:extLst>
              <a:ext uri="{FF2B5EF4-FFF2-40B4-BE49-F238E27FC236}">
                <a16:creationId xmlns:a16="http://schemas.microsoft.com/office/drawing/2014/main" id="{EC923985-859B-FC47-B6EF-1E7C6485FD2E}"/>
              </a:ext>
            </a:extLst>
          </p:cNvPr>
          <p:cNvSpPr txBox="1"/>
          <p:nvPr/>
        </p:nvSpPr>
        <p:spPr>
          <a:xfrm>
            <a:off x="1619576" y="1219439"/>
            <a:ext cx="4293744" cy="507831"/>
          </a:xfrm>
          <a:prstGeom prst="rect">
            <a:avLst/>
          </a:prstGeom>
          <a:noFill/>
        </p:spPr>
        <p:txBody>
          <a:bodyPr wrap="square" rtlCol="0">
            <a:spAutoFit/>
          </a:bodyPr>
          <a:lstStyle/>
          <a:p>
            <a:pPr algn="ctr"/>
            <a:r>
              <a:rPr lang="en-US" sz="2700" b="1" dirty="0">
                <a:solidFill>
                  <a:srgbClr val="FF0000"/>
                </a:solidFill>
              </a:rPr>
              <a:t>We care about Current State </a:t>
            </a:r>
          </a:p>
        </p:txBody>
      </p:sp>
      <p:sp>
        <p:nvSpPr>
          <p:cNvPr id="49" name="TextBox 48">
            <a:extLst>
              <a:ext uri="{FF2B5EF4-FFF2-40B4-BE49-F238E27FC236}">
                <a16:creationId xmlns:a16="http://schemas.microsoft.com/office/drawing/2014/main" id="{8C5C3429-2DF3-F34D-B505-CA02F579756E}"/>
              </a:ext>
            </a:extLst>
          </p:cNvPr>
          <p:cNvSpPr txBox="1"/>
          <p:nvPr/>
        </p:nvSpPr>
        <p:spPr>
          <a:xfrm>
            <a:off x="5763081" y="1183148"/>
            <a:ext cx="3221767" cy="923330"/>
          </a:xfrm>
          <a:prstGeom prst="rect">
            <a:avLst/>
          </a:prstGeom>
          <a:noFill/>
        </p:spPr>
        <p:txBody>
          <a:bodyPr wrap="square" rtlCol="0">
            <a:spAutoFit/>
          </a:bodyPr>
          <a:lstStyle/>
          <a:p>
            <a:pPr algn="ctr"/>
            <a:r>
              <a:rPr lang="en-US" sz="2700" b="1" dirty="0">
                <a:solidFill>
                  <a:srgbClr val="FF0000"/>
                </a:solidFill>
              </a:rPr>
              <a:t>We care about History </a:t>
            </a:r>
          </a:p>
        </p:txBody>
      </p:sp>
    </p:spTree>
    <p:extLst>
      <p:ext uri="{BB962C8B-B14F-4D97-AF65-F5344CB8AC3E}">
        <p14:creationId xmlns:p14="http://schemas.microsoft.com/office/powerpoint/2010/main" val="354487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2.08333E-7 -2.96296E-6 L 0.04167 0.04005 C 0.05026 0.04908 0.06328 0.05394 0.07708 0.05394 C 0.09258 0.05394 0.10508 0.04908 0.11367 0.04005 L 0.15547 -2.96296E-6 " pathEditMode="relative" rAng="0" ptsTypes="AAAAA">
                                      <p:cBhvr>
                                        <p:cTn id="14" dur="2000" fill="hold"/>
                                        <p:tgtEl>
                                          <p:spTgt spid="38"/>
                                        </p:tgtEl>
                                        <p:attrNameLst>
                                          <p:attrName>ppt_x</p:attrName>
                                          <p:attrName>ppt_y</p:attrName>
                                        </p:attrNameLst>
                                      </p:cBhvr>
                                      <p:rCtr x="7773" y="2685"/>
                                    </p:animMotion>
                                  </p:childTnLst>
                                  <p:subTnLst>
                                    <p:set>
                                      <p:cBhvr override="childStyle">
                                        <p:cTn dur="1" fill="hold" display="0" masterRel="sameClick" afterEffect="1">
                                          <p:stCondLst>
                                            <p:cond evt="end" delay="0">
                                              <p:tn val="13"/>
                                            </p:cond>
                                          </p:stCondLst>
                                        </p:cTn>
                                        <p:tgtEl>
                                          <p:spTgt spid="3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4.375E-6 -3.7037E-6 L 0.13034 -0.0206 C 0.15756 -0.0243 0.19714 -0.03819 0.23803 -0.05764 C 0.28438 -0.07963 0.32097 -0.10208 0.34558 -0.12314 L 0.46433 -0.22129 " pathEditMode="relative" rAng="20700000" ptsTypes="AAAAA">
                                      <p:cBhvr>
                                        <p:cTn id="22" dur="2000" fill="hold"/>
                                        <p:tgtEl>
                                          <p:spTgt spid="39"/>
                                        </p:tgtEl>
                                        <p:attrNameLst>
                                          <p:attrName>ppt_x</p:attrName>
                                          <p:attrName>ppt_y</p:attrName>
                                        </p:attrNameLst>
                                      </p:cBhvr>
                                      <p:rCtr x="23607" y="-8472"/>
                                    </p:animMotion>
                                  </p:childTnLst>
                                  <p:subTnLst>
                                    <p:set>
                                      <p:cBhvr override="childStyle">
                                        <p:cTn dur="1" fill="hold" display="0" masterRel="sameClick" afterEffect="1">
                                          <p:stCondLst>
                                            <p:cond evt="end" delay="0">
                                              <p:tn val="21"/>
                                            </p:cond>
                                          </p:stCondLst>
                                        </p:cTn>
                                        <p:tgtEl>
                                          <p:spTgt spid="3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7" presetClass="path" presetSubtype="0" accel="50000" decel="50000" fill="hold" nodeType="clickEffect">
                                  <p:stCondLst>
                                    <p:cond delay="0"/>
                                  </p:stCondLst>
                                  <p:childTnLst>
                                    <p:animMotion origin="layout" path="M -1.45833E-6 0.00023 L 0.05886 -0.01018 C 0.07123 -0.01157 0.08763 -0.02199 0.10378 -0.03657 C 0.12162 -0.05347 0.13464 -0.07176 0.14219 -0.08935 L 0.18034 -0.1706 " pathEditMode="relative" rAng="19920000" ptsTypes="AAAAA">
                                      <p:cBhvr>
                                        <p:cTn id="38" dur="2000" fill="hold"/>
                                        <p:tgtEl>
                                          <p:spTgt spid="40"/>
                                        </p:tgtEl>
                                        <p:attrNameLst>
                                          <p:attrName>ppt_x</p:attrName>
                                          <p:attrName>ppt_y</p:attrName>
                                        </p:attrNameLst>
                                      </p:cBhvr>
                                      <p:rCtr x="9727" y="-6157"/>
                                    </p:animMotion>
                                  </p:childTnLst>
                                  <p:subTnLst>
                                    <p:set>
                                      <p:cBhvr override="childStyle">
                                        <p:cTn dur="1" fill="hold" display="0" masterRel="sameClick" afterEffect="1">
                                          <p:stCondLst>
                                            <p:cond evt="end" delay="0">
                                              <p:tn val="37"/>
                                            </p:cond>
                                          </p:stCondLst>
                                        </p:cTn>
                                        <p:tgtEl>
                                          <p:spTgt spid="40"/>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6" grpId="0"/>
      <p:bldP spid="47" grpId="0"/>
      <p:bldP spid="48" grpId="0"/>
      <p:bldP spid="4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4.4 Compensation</a:t>
            </a:r>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867D4A06-35AE-BD4A-84A9-613A26F3D41D}" type="slidenum">
              <a:rPr lang="en-US" smtClean="0"/>
              <a:pPr/>
              <a:t>45</a:t>
            </a:fld>
            <a:endParaRPr lang="en-US"/>
          </a:p>
        </p:txBody>
      </p:sp>
    </p:spTree>
    <p:extLst>
      <p:ext uri="{BB962C8B-B14F-4D97-AF65-F5344CB8AC3E}">
        <p14:creationId xmlns:p14="http://schemas.microsoft.com/office/powerpoint/2010/main" val="5855296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8A2BA1-A069-FD4C-BCE7-65D5D630AF8E}"/>
              </a:ext>
            </a:extLst>
          </p:cNvPr>
          <p:cNvSpPr>
            <a:spLocks noGrp="1"/>
          </p:cNvSpPr>
          <p:nvPr>
            <p:ph type="sldNum" sz="quarter" idx="12"/>
          </p:nvPr>
        </p:nvSpPr>
        <p:spPr/>
        <p:txBody>
          <a:bodyPr/>
          <a:lstStyle/>
          <a:p>
            <a:fld id="{867D4A06-35AE-BD4A-84A9-613A26F3D41D}" type="slidenum">
              <a:rPr lang="en-US" smtClean="0"/>
              <a:pPr/>
              <a:t>46</a:t>
            </a:fld>
            <a:endParaRPr lang="en-US"/>
          </a:p>
        </p:txBody>
      </p:sp>
      <p:pic>
        <p:nvPicPr>
          <p:cNvPr id="1026" name="Picture 2" descr="Size does matter - How to cut (micro-)services correctly">
            <a:extLst>
              <a:ext uri="{FF2B5EF4-FFF2-40B4-BE49-F238E27FC236}">
                <a16:creationId xmlns:a16="http://schemas.microsoft.com/office/drawing/2014/main" id="{63AFABB9-4DAB-F24A-94DE-C8885EEF9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387350"/>
            <a:ext cx="8102600" cy="608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102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47</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47</a:t>
            </a:fld>
            <a:endParaRPr lang="en-US"/>
          </a:p>
        </p:txBody>
      </p:sp>
      <p:sp>
        <p:nvSpPr>
          <p:cNvPr id="4" name="Oval 3"/>
          <p:cNvSpPr/>
          <p:nvPr/>
        </p:nvSpPr>
        <p:spPr>
          <a:xfrm>
            <a:off x="140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402258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12" name="Direct Access Storage 11"/>
          <p:cNvSpPr/>
          <p:nvPr/>
        </p:nvSpPr>
        <p:spPr>
          <a:xfrm>
            <a:off x="3140189" y="3077478"/>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a:cxnSpLocks/>
            <a:endCxn id="12" idx="1"/>
          </p:cNvCxnSpPr>
          <p:nvPr/>
        </p:nvCxnSpPr>
        <p:spPr>
          <a:xfrm>
            <a:off x="2242324" y="3006247"/>
            <a:ext cx="897865" cy="215281"/>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506683" y="3267141"/>
            <a:ext cx="1513798" cy="369332"/>
          </a:xfrm>
          <a:prstGeom prst="rect">
            <a:avLst/>
          </a:prstGeom>
          <a:noFill/>
        </p:spPr>
        <p:txBody>
          <a:bodyPr wrap="square" rtlCol="0">
            <a:spAutoFit/>
          </a:bodyPr>
          <a:lstStyle/>
          <a:p>
            <a:r>
              <a:rPr lang="en-US" dirty="0"/>
              <a:t>1: Raise Event</a:t>
            </a:r>
          </a:p>
        </p:txBody>
      </p:sp>
      <p:cxnSp>
        <p:nvCxnSpPr>
          <p:cNvPr id="41" name="Straight Arrow Connector 40">
            <a:extLst>
              <a:ext uri="{FF2B5EF4-FFF2-40B4-BE49-F238E27FC236}">
                <a16:creationId xmlns:a16="http://schemas.microsoft.com/office/drawing/2014/main" id="{B5B9307A-A359-1D43-86E9-0EBCE547DF7B}"/>
              </a:ext>
            </a:extLst>
          </p:cNvPr>
          <p:cNvCxnSpPr>
            <a:cxnSpLocks/>
            <a:endCxn id="12" idx="4"/>
          </p:cNvCxnSpPr>
          <p:nvPr/>
        </p:nvCxnSpPr>
        <p:spPr>
          <a:xfrm flipH="1">
            <a:off x="4042063" y="2576756"/>
            <a:ext cx="1290490" cy="64477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B6017D71-D64E-2D47-963B-FE0579AD7F92}"/>
              </a:ext>
            </a:extLst>
          </p:cNvPr>
          <p:cNvSpPr txBox="1"/>
          <p:nvPr/>
        </p:nvSpPr>
        <p:spPr>
          <a:xfrm>
            <a:off x="3595563" y="2307620"/>
            <a:ext cx="1736989" cy="369332"/>
          </a:xfrm>
          <a:prstGeom prst="rect">
            <a:avLst/>
          </a:prstGeom>
          <a:noFill/>
        </p:spPr>
        <p:txBody>
          <a:bodyPr wrap="square" rtlCol="0">
            <a:spAutoFit/>
          </a:bodyPr>
          <a:lstStyle/>
          <a:p>
            <a:r>
              <a:rPr lang="en-US" dirty="0"/>
              <a:t>2: Handle Event</a:t>
            </a:r>
          </a:p>
        </p:txBody>
      </p:sp>
      <p:cxnSp>
        <p:nvCxnSpPr>
          <p:cNvPr id="45" name="Straight Arrow Connector 44">
            <a:extLst>
              <a:ext uri="{FF2B5EF4-FFF2-40B4-BE49-F238E27FC236}">
                <a16:creationId xmlns:a16="http://schemas.microsoft.com/office/drawing/2014/main" id="{2F6F748D-A986-1C40-B578-56581C221F4C}"/>
              </a:ext>
            </a:extLst>
          </p:cNvPr>
          <p:cNvCxnSpPr>
            <a:cxnSpLocks/>
            <a:stCxn id="6" idx="0"/>
          </p:cNvCxnSpPr>
          <p:nvPr/>
        </p:nvCxnSpPr>
        <p:spPr>
          <a:xfrm flipH="1" flipV="1">
            <a:off x="3948545" y="3365577"/>
            <a:ext cx="375022" cy="657004"/>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6" name="Lightning Bolt 45">
            <a:extLst>
              <a:ext uri="{FF2B5EF4-FFF2-40B4-BE49-F238E27FC236}">
                <a16:creationId xmlns:a16="http://schemas.microsoft.com/office/drawing/2014/main" id="{457D03A6-A714-4144-BC50-45C85FF381E4}"/>
              </a:ext>
            </a:extLst>
          </p:cNvPr>
          <p:cNvSpPr/>
          <p:nvPr/>
        </p:nvSpPr>
        <p:spPr>
          <a:xfrm>
            <a:off x="4295137" y="3490664"/>
            <a:ext cx="433735" cy="47945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61789148-176C-7A43-9474-3A848B08A75C}"/>
              </a:ext>
            </a:extLst>
          </p:cNvPr>
          <p:cNvSpPr txBox="1"/>
          <p:nvPr/>
        </p:nvSpPr>
        <p:spPr>
          <a:xfrm>
            <a:off x="5131923" y="3990832"/>
            <a:ext cx="2443050" cy="369332"/>
          </a:xfrm>
          <a:prstGeom prst="rect">
            <a:avLst/>
          </a:prstGeom>
          <a:noFill/>
        </p:spPr>
        <p:txBody>
          <a:bodyPr wrap="square" rtlCol="0">
            <a:spAutoFit/>
          </a:bodyPr>
          <a:lstStyle/>
          <a:p>
            <a:r>
              <a:rPr lang="en-US" dirty="0"/>
              <a:t>2: Application Exception</a:t>
            </a:r>
          </a:p>
        </p:txBody>
      </p:sp>
      <p:sp>
        <p:nvSpPr>
          <p:cNvPr id="50" name="TextBox 49">
            <a:extLst>
              <a:ext uri="{FF2B5EF4-FFF2-40B4-BE49-F238E27FC236}">
                <a16:creationId xmlns:a16="http://schemas.microsoft.com/office/drawing/2014/main" id="{5FB55652-DDDF-114F-8646-BCCABA136DF9}"/>
              </a:ext>
            </a:extLst>
          </p:cNvPr>
          <p:cNvSpPr txBox="1"/>
          <p:nvPr/>
        </p:nvSpPr>
        <p:spPr>
          <a:xfrm>
            <a:off x="399924" y="232693"/>
            <a:ext cx="5418985" cy="646331"/>
          </a:xfrm>
          <a:prstGeom prst="rect">
            <a:avLst/>
          </a:prstGeom>
          <a:noFill/>
        </p:spPr>
        <p:txBody>
          <a:bodyPr wrap="square" rtlCol="0">
            <a:spAutoFit/>
          </a:bodyPr>
          <a:lstStyle/>
          <a:p>
            <a:pPr algn="ctr"/>
            <a:r>
              <a:rPr lang="en-US" sz="3600" b="1" dirty="0"/>
              <a:t>Compensation: Write Off</a:t>
            </a:r>
          </a:p>
        </p:txBody>
      </p:sp>
    </p:spTree>
    <p:extLst>
      <p:ext uri="{BB962C8B-B14F-4D97-AF65-F5344CB8AC3E}">
        <p14:creationId xmlns:p14="http://schemas.microsoft.com/office/powerpoint/2010/main" val="3998899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48</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48</a:t>
            </a:fld>
            <a:endParaRPr lang="en-US"/>
          </a:p>
        </p:txBody>
      </p:sp>
      <p:sp>
        <p:nvSpPr>
          <p:cNvPr id="4" name="Oval 3"/>
          <p:cNvSpPr/>
          <p:nvPr/>
        </p:nvSpPr>
        <p:spPr>
          <a:xfrm>
            <a:off x="140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402258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12" name="Direct Access Storage 11"/>
          <p:cNvSpPr/>
          <p:nvPr/>
        </p:nvSpPr>
        <p:spPr>
          <a:xfrm>
            <a:off x="3140189" y="3077478"/>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a:cxnSpLocks/>
            <a:endCxn id="12" idx="1"/>
          </p:cNvCxnSpPr>
          <p:nvPr/>
        </p:nvCxnSpPr>
        <p:spPr>
          <a:xfrm>
            <a:off x="2242324" y="3006247"/>
            <a:ext cx="897865" cy="215281"/>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506683" y="3267141"/>
            <a:ext cx="1513798" cy="369332"/>
          </a:xfrm>
          <a:prstGeom prst="rect">
            <a:avLst/>
          </a:prstGeom>
          <a:noFill/>
        </p:spPr>
        <p:txBody>
          <a:bodyPr wrap="square" rtlCol="0">
            <a:spAutoFit/>
          </a:bodyPr>
          <a:lstStyle/>
          <a:p>
            <a:r>
              <a:rPr lang="en-US" dirty="0"/>
              <a:t>1: Raise Event</a:t>
            </a:r>
          </a:p>
        </p:txBody>
      </p:sp>
      <p:cxnSp>
        <p:nvCxnSpPr>
          <p:cNvPr id="41" name="Straight Arrow Connector 40">
            <a:extLst>
              <a:ext uri="{FF2B5EF4-FFF2-40B4-BE49-F238E27FC236}">
                <a16:creationId xmlns:a16="http://schemas.microsoft.com/office/drawing/2014/main" id="{B5B9307A-A359-1D43-86E9-0EBCE547DF7B}"/>
              </a:ext>
            </a:extLst>
          </p:cNvPr>
          <p:cNvCxnSpPr>
            <a:cxnSpLocks/>
            <a:endCxn id="12" idx="4"/>
          </p:cNvCxnSpPr>
          <p:nvPr/>
        </p:nvCxnSpPr>
        <p:spPr>
          <a:xfrm flipH="1">
            <a:off x="4042063" y="2576756"/>
            <a:ext cx="1290490" cy="64477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B6017D71-D64E-2D47-963B-FE0579AD7F92}"/>
              </a:ext>
            </a:extLst>
          </p:cNvPr>
          <p:cNvSpPr txBox="1"/>
          <p:nvPr/>
        </p:nvSpPr>
        <p:spPr>
          <a:xfrm>
            <a:off x="3595563" y="2307620"/>
            <a:ext cx="1736989" cy="369332"/>
          </a:xfrm>
          <a:prstGeom prst="rect">
            <a:avLst/>
          </a:prstGeom>
          <a:noFill/>
        </p:spPr>
        <p:txBody>
          <a:bodyPr wrap="square" rtlCol="0">
            <a:spAutoFit/>
          </a:bodyPr>
          <a:lstStyle/>
          <a:p>
            <a:r>
              <a:rPr lang="en-US" dirty="0"/>
              <a:t>2: Handle Event</a:t>
            </a:r>
          </a:p>
        </p:txBody>
      </p:sp>
      <p:cxnSp>
        <p:nvCxnSpPr>
          <p:cNvPr id="45" name="Straight Arrow Connector 44">
            <a:extLst>
              <a:ext uri="{FF2B5EF4-FFF2-40B4-BE49-F238E27FC236}">
                <a16:creationId xmlns:a16="http://schemas.microsoft.com/office/drawing/2014/main" id="{2F6F748D-A986-1C40-B578-56581C221F4C}"/>
              </a:ext>
            </a:extLst>
          </p:cNvPr>
          <p:cNvCxnSpPr>
            <a:cxnSpLocks/>
            <a:stCxn id="6" idx="0"/>
          </p:cNvCxnSpPr>
          <p:nvPr/>
        </p:nvCxnSpPr>
        <p:spPr>
          <a:xfrm flipH="1" flipV="1">
            <a:off x="3948545" y="3365577"/>
            <a:ext cx="375022" cy="657004"/>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6" name="Lightning Bolt 45">
            <a:extLst>
              <a:ext uri="{FF2B5EF4-FFF2-40B4-BE49-F238E27FC236}">
                <a16:creationId xmlns:a16="http://schemas.microsoft.com/office/drawing/2014/main" id="{457D03A6-A714-4144-BC50-45C85FF381E4}"/>
              </a:ext>
            </a:extLst>
          </p:cNvPr>
          <p:cNvSpPr/>
          <p:nvPr/>
        </p:nvSpPr>
        <p:spPr>
          <a:xfrm>
            <a:off x="4295137" y="3490664"/>
            <a:ext cx="433735" cy="47945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61789148-176C-7A43-9474-3A848B08A75C}"/>
              </a:ext>
            </a:extLst>
          </p:cNvPr>
          <p:cNvSpPr txBox="1"/>
          <p:nvPr/>
        </p:nvSpPr>
        <p:spPr>
          <a:xfrm>
            <a:off x="5131923" y="3990832"/>
            <a:ext cx="2443050" cy="369332"/>
          </a:xfrm>
          <a:prstGeom prst="rect">
            <a:avLst/>
          </a:prstGeom>
          <a:noFill/>
        </p:spPr>
        <p:txBody>
          <a:bodyPr wrap="square" rtlCol="0">
            <a:spAutoFit/>
          </a:bodyPr>
          <a:lstStyle/>
          <a:p>
            <a:r>
              <a:rPr lang="en-US" dirty="0"/>
              <a:t>2: Application Exception</a:t>
            </a:r>
          </a:p>
        </p:txBody>
      </p:sp>
      <p:sp>
        <p:nvSpPr>
          <p:cNvPr id="50" name="TextBox 49">
            <a:extLst>
              <a:ext uri="{FF2B5EF4-FFF2-40B4-BE49-F238E27FC236}">
                <a16:creationId xmlns:a16="http://schemas.microsoft.com/office/drawing/2014/main" id="{5FB55652-DDDF-114F-8646-BCCABA136DF9}"/>
              </a:ext>
            </a:extLst>
          </p:cNvPr>
          <p:cNvSpPr txBox="1"/>
          <p:nvPr/>
        </p:nvSpPr>
        <p:spPr>
          <a:xfrm>
            <a:off x="399924" y="232693"/>
            <a:ext cx="5418985" cy="646331"/>
          </a:xfrm>
          <a:prstGeom prst="rect">
            <a:avLst/>
          </a:prstGeom>
          <a:noFill/>
        </p:spPr>
        <p:txBody>
          <a:bodyPr wrap="square" rtlCol="0">
            <a:spAutoFit/>
          </a:bodyPr>
          <a:lstStyle/>
          <a:p>
            <a:pPr algn="ctr"/>
            <a:r>
              <a:rPr lang="en-US" sz="3600" b="1" dirty="0"/>
              <a:t>Compensation: Retry</a:t>
            </a:r>
          </a:p>
        </p:txBody>
      </p:sp>
      <p:pic>
        <p:nvPicPr>
          <p:cNvPr id="8" name="Graphic 7" descr="Circles with arrows">
            <a:extLst>
              <a:ext uri="{FF2B5EF4-FFF2-40B4-BE49-F238E27FC236}">
                <a16:creationId xmlns:a16="http://schemas.microsoft.com/office/drawing/2014/main" id="{1CAB3239-BA1F-EB46-855E-E6B8DA9AC9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2971800"/>
            <a:ext cx="914400" cy="914400"/>
          </a:xfrm>
          <a:prstGeom prst="rect">
            <a:avLst/>
          </a:prstGeom>
        </p:spPr>
      </p:pic>
      <p:sp>
        <p:nvSpPr>
          <p:cNvPr id="18" name="TextBox 17">
            <a:extLst>
              <a:ext uri="{FF2B5EF4-FFF2-40B4-BE49-F238E27FC236}">
                <a16:creationId xmlns:a16="http://schemas.microsoft.com/office/drawing/2014/main" id="{7ABF78F7-4C8D-7F4D-838C-123AB3F942F2}"/>
              </a:ext>
            </a:extLst>
          </p:cNvPr>
          <p:cNvSpPr txBox="1"/>
          <p:nvPr/>
        </p:nvSpPr>
        <p:spPr>
          <a:xfrm>
            <a:off x="5176950" y="3252722"/>
            <a:ext cx="2443050" cy="369332"/>
          </a:xfrm>
          <a:prstGeom prst="rect">
            <a:avLst/>
          </a:prstGeom>
          <a:noFill/>
        </p:spPr>
        <p:txBody>
          <a:bodyPr wrap="square" rtlCol="0">
            <a:spAutoFit/>
          </a:bodyPr>
          <a:lstStyle/>
          <a:p>
            <a:r>
              <a:rPr lang="en-US" dirty="0"/>
              <a:t>3: Retry</a:t>
            </a:r>
          </a:p>
        </p:txBody>
      </p:sp>
      <p:pic>
        <p:nvPicPr>
          <p:cNvPr id="10" name="Graphic 9" descr="Raised hand">
            <a:extLst>
              <a:ext uri="{FF2B5EF4-FFF2-40B4-BE49-F238E27FC236}">
                <a16:creationId xmlns:a16="http://schemas.microsoft.com/office/drawing/2014/main" id="{C34D65BC-5603-C84E-B6C3-8EABD22020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800" y="2971800"/>
            <a:ext cx="914400" cy="914400"/>
          </a:xfrm>
          <a:prstGeom prst="rect">
            <a:avLst/>
          </a:prstGeom>
        </p:spPr>
      </p:pic>
      <p:sp>
        <p:nvSpPr>
          <p:cNvPr id="21" name="TextBox 20">
            <a:extLst>
              <a:ext uri="{FF2B5EF4-FFF2-40B4-BE49-F238E27FC236}">
                <a16:creationId xmlns:a16="http://schemas.microsoft.com/office/drawing/2014/main" id="{BEAD88FC-4D73-E042-B7B9-A3348B210915}"/>
              </a:ext>
            </a:extLst>
          </p:cNvPr>
          <p:cNvSpPr txBox="1"/>
          <p:nvPr/>
        </p:nvSpPr>
        <p:spPr>
          <a:xfrm>
            <a:off x="6398475" y="3252445"/>
            <a:ext cx="2443050" cy="369332"/>
          </a:xfrm>
          <a:prstGeom prst="rect">
            <a:avLst/>
          </a:prstGeom>
          <a:noFill/>
        </p:spPr>
        <p:txBody>
          <a:bodyPr wrap="square" rtlCol="0">
            <a:spAutoFit/>
          </a:bodyPr>
          <a:lstStyle/>
          <a:p>
            <a:r>
              <a:rPr lang="en-US" dirty="0"/>
              <a:t>4: Circuit Breaker</a:t>
            </a:r>
          </a:p>
        </p:txBody>
      </p:sp>
    </p:spTree>
    <p:extLst>
      <p:ext uri="{BB962C8B-B14F-4D97-AF65-F5344CB8AC3E}">
        <p14:creationId xmlns:p14="http://schemas.microsoft.com/office/powerpoint/2010/main" val="383250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1"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49</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49</a:t>
            </a:fld>
            <a:endParaRPr lang="en-US"/>
          </a:p>
        </p:txBody>
      </p:sp>
      <p:sp>
        <p:nvSpPr>
          <p:cNvPr id="4" name="Oval 3"/>
          <p:cNvSpPr/>
          <p:nvPr/>
        </p:nvSpPr>
        <p:spPr>
          <a:xfrm>
            <a:off x="140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402258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12" name="Direct Access Storage 11"/>
          <p:cNvSpPr/>
          <p:nvPr/>
        </p:nvSpPr>
        <p:spPr>
          <a:xfrm>
            <a:off x="3140189" y="3077478"/>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a:cxnSpLocks/>
            <a:endCxn id="12" idx="1"/>
          </p:cNvCxnSpPr>
          <p:nvPr/>
        </p:nvCxnSpPr>
        <p:spPr>
          <a:xfrm>
            <a:off x="2242324" y="3006247"/>
            <a:ext cx="897865" cy="215281"/>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506683" y="3267141"/>
            <a:ext cx="1513798" cy="369332"/>
          </a:xfrm>
          <a:prstGeom prst="rect">
            <a:avLst/>
          </a:prstGeom>
          <a:noFill/>
        </p:spPr>
        <p:txBody>
          <a:bodyPr wrap="square" rtlCol="0">
            <a:spAutoFit/>
          </a:bodyPr>
          <a:lstStyle/>
          <a:p>
            <a:r>
              <a:rPr lang="en-US" dirty="0"/>
              <a:t>1: Raise Event</a:t>
            </a:r>
          </a:p>
        </p:txBody>
      </p:sp>
      <p:cxnSp>
        <p:nvCxnSpPr>
          <p:cNvPr id="41" name="Straight Arrow Connector 40">
            <a:extLst>
              <a:ext uri="{FF2B5EF4-FFF2-40B4-BE49-F238E27FC236}">
                <a16:creationId xmlns:a16="http://schemas.microsoft.com/office/drawing/2014/main" id="{B5B9307A-A359-1D43-86E9-0EBCE547DF7B}"/>
              </a:ext>
            </a:extLst>
          </p:cNvPr>
          <p:cNvCxnSpPr>
            <a:cxnSpLocks/>
            <a:endCxn id="12" idx="4"/>
          </p:cNvCxnSpPr>
          <p:nvPr/>
        </p:nvCxnSpPr>
        <p:spPr>
          <a:xfrm flipH="1">
            <a:off x="4042063" y="2576756"/>
            <a:ext cx="1290490" cy="64477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B6017D71-D64E-2D47-963B-FE0579AD7F92}"/>
              </a:ext>
            </a:extLst>
          </p:cNvPr>
          <p:cNvSpPr txBox="1"/>
          <p:nvPr/>
        </p:nvSpPr>
        <p:spPr>
          <a:xfrm>
            <a:off x="3595563" y="2307620"/>
            <a:ext cx="1736989" cy="369332"/>
          </a:xfrm>
          <a:prstGeom prst="rect">
            <a:avLst/>
          </a:prstGeom>
          <a:noFill/>
        </p:spPr>
        <p:txBody>
          <a:bodyPr wrap="square" rtlCol="0">
            <a:spAutoFit/>
          </a:bodyPr>
          <a:lstStyle/>
          <a:p>
            <a:r>
              <a:rPr lang="en-US" dirty="0"/>
              <a:t>2: Handle Event</a:t>
            </a:r>
          </a:p>
        </p:txBody>
      </p:sp>
      <p:cxnSp>
        <p:nvCxnSpPr>
          <p:cNvPr id="45" name="Straight Arrow Connector 44">
            <a:extLst>
              <a:ext uri="{FF2B5EF4-FFF2-40B4-BE49-F238E27FC236}">
                <a16:creationId xmlns:a16="http://schemas.microsoft.com/office/drawing/2014/main" id="{2F6F748D-A986-1C40-B578-56581C221F4C}"/>
              </a:ext>
            </a:extLst>
          </p:cNvPr>
          <p:cNvCxnSpPr>
            <a:cxnSpLocks/>
            <a:stCxn id="6" idx="0"/>
          </p:cNvCxnSpPr>
          <p:nvPr/>
        </p:nvCxnSpPr>
        <p:spPr>
          <a:xfrm flipH="1" flipV="1">
            <a:off x="3948545" y="3365577"/>
            <a:ext cx="375022" cy="657004"/>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6" name="Lightning Bolt 45">
            <a:extLst>
              <a:ext uri="{FF2B5EF4-FFF2-40B4-BE49-F238E27FC236}">
                <a16:creationId xmlns:a16="http://schemas.microsoft.com/office/drawing/2014/main" id="{457D03A6-A714-4144-BC50-45C85FF381E4}"/>
              </a:ext>
            </a:extLst>
          </p:cNvPr>
          <p:cNvSpPr/>
          <p:nvPr/>
        </p:nvSpPr>
        <p:spPr>
          <a:xfrm>
            <a:off x="4295137" y="3490664"/>
            <a:ext cx="433735" cy="47945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61789148-176C-7A43-9474-3A848B08A75C}"/>
              </a:ext>
            </a:extLst>
          </p:cNvPr>
          <p:cNvSpPr txBox="1"/>
          <p:nvPr/>
        </p:nvSpPr>
        <p:spPr>
          <a:xfrm>
            <a:off x="5131923" y="3990832"/>
            <a:ext cx="2443050" cy="369332"/>
          </a:xfrm>
          <a:prstGeom prst="rect">
            <a:avLst/>
          </a:prstGeom>
          <a:noFill/>
        </p:spPr>
        <p:txBody>
          <a:bodyPr wrap="square" rtlCol="0">
            <a:spAutoFit/>
          </a:bodyPr>
          <a:lstStyle/>
          <a:p>
            <a:r>
              <a:rPr lang="en-US" dirty="0"/>
              <a:t>2: Application Exception</a:t>
            </a:r>
          </a:p>
        </p:txBody>
      </p:sp>
      <p:sp>
        <p:nvSpPr>
          <p:cNvPr id="50" name="TextBox 49">
            <a:extLst>
              <a:ext uri="{FF2B5EF4-FFF2-40B4-BE49-F238E27FC236}">
                <a16:creationId xmlns:a16="http://schemas.microsoft.com/office/drawing/2014/main" id="{5FB55652-DDDF-114F-8646-BCCABA136DF9}"/>
              </a:ext>
            </a:extLst>
          </p:cNvPr>
          <p:cNvSpPr txBox="1"/>
          <p:nvPr/>
        </p:nvSpPr>
        <p:spPr>
          <a:xfrm>
            <a:off x="399924" y="232693"/>
            <a:ext cx="7746549" cy="646331"/>
          </a:xfrm>
          <a:prstGeom prst="rect">
            <a:avLst/>
          </a:prstGeom>
          <a:noFill/>
        </p:spPr>
        <p:txBody>
          <a:bodyPr wrap="square" rtlCol="0">
            <a:spAutoFit/>
          </a:bodyPr>
          <a:lstStyle/>
          <a:p>
            <a:pPr algn="ctr"/>
            <a:r>
              <a:rPr lang="en-US" sz="3600" b="1" dirty="0"/>
              <a:t>Compensation: Compensating Event</a:t>
            </a:r>
          </a:p>
        </p:txBody>
      </p:sp>
      <p:sp>
        <p:nvSpPr>
          <p:cNvPr id="16" name="Direct Access Storage 15">
            <a:extLst>
              <a:ext uri="{FF2B5EF4-FFF2-40B4-BE49-F238E27FC236}">
                <a16:creationId xmlns:a16="http://schemas.microsoft.com/office/drawing/2014/main" id="{A97D937D-B536-FA4D-87EC-C578638C5BE8}"/>
              </a:ext>
            </a:extLst>
          </p:cNvPr>
          <p:cNvSpPr/>
          <p:nvPr/>
        </p:nvSpPr>
        <p:spPr>
          <a:xfrm>
            <a:off x="2351335" y="4175498"/>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C9D515B-9C0D-4846-9237-C58B59E74F2E}"/>
              </a:ext>
            </a:extLst>
          </p:cNvPr>
          <p:cNvCxnSpPr>
            <a:cxnSpLocks/>
            <a:stCxn id="6" idx="2"/>
          </p:cNvCxnSpPr>
          <p:nvPr/>
        </p:nvCxnSpPr>
        <p:spPr>
          <a:xfrm flipH="1" flipV="1">
            <a:off x="2740093" y="4446395"/>
            <a:ext cx="694126" cy="402904"/>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28D249E-8F68-1F43-8B4D-DC1E326ECB4F}"/>
              </a:ext>
            </a:extLst>
          </p:cNvPr>
          <p:cNvSpPr txBox="1"/>
          <p:nvPr/>
        </p:nvSpPr>
        <p:spPr>
          <a:xfrm>
            <a:off x="207817" y="4817956"/>
            <a:ext cx="2932371" cy="369332"/>
          </a:xfrm>
          <a:prstGeom prst="rect">
            <a:avLst/>
          </a:prstGeom>
          <a:noFill/>
        </p:spPr>
        <p:txBody>
          <a:bodyPr wrap="square" rtlCol="0">
            <a:spAutoFit/>
          </a:bodyPr>
          <a:lstStyle/>
          <a:p>
            <a:r>
              <a:rPr lang="en-US" dirty="0"/>
              <a:t>4: Raise Compensating Event</a:t>
            </a:r>
          </a:p>
        </p:txBody>
      </p:sp>
      <p:cxnSp>
        <p:nvCxnSpPr>
          <p:cNvPr id="20" name="Straight Arrow Connector 19">
            <a:extLst>
              <a:ext uri="{FF2B5EF4-FFF2-40B4-BE49-F238E27FC236}">
                <a16:creationId xmlns:a16="http://schemas.microsoft.com/office/drawing/2014/main" id="{344C0A98-BA42-1D4C-9FDE-D19B1AA611F3}"/>
              </a:ext>
            </a:extLst>
          </p:cNvPr>
          <p:cNvCxnSpPr>
            <a:cxnSpLocks/>
            <a:endCxn id="16" idx="1"/>
          </p:cNvCxnSpPr>
          <p:nvPr/>
        </p:nvCxnSpPr>
        <p:spPr>
          <a:xfrm>
            <a:off x="1365717" y="2253646"/>
            <a:ext cx="985618" cy="206590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780E549D-63E2-424E-BDEE-8911A4BBA7A9}"/>
              </a:ext>
            </a:extLst>
          </p:cNvPr>
          <p:cNvCxnSpPr>
            <a:cxnSpLocks/>
            <a:endCxn id="16" idx="4"/>
          </p:cNvCxnSpPr>
          <p:nvPr/>
        </p:nvCxnSpPr>
        <p:spPr>
          <a:xfrm flipH="1">
            <a:off x="3253209" y="2179529"/>
            <a:ext cx="3738402" cy="2140019"/>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CEEBFA0-80C2-1B47-835D-0BB3ACD4BB5E}"/>
              </a:ext>
            </a:extLst>
          </p:cNvPr>
          <p:cNvSpPr txBox="1"/>
          <p:nvPr/>
        </p:nvSpPr>
        <p:spPr>
          <a:xfrm>
            <a:off x="5315828" y="3236848"/>
            <a:ext cx="1736989" cy="369332"/>
          </a:xfrm>
          <a:prstGeom prst="rect">
            <a:avLst/>
          </a:prstGeom>
          <a:noFill/>
        </p:spPr>
        <p:txBody>
          <a:bodyPr wrap="square" rtlCol="0">
            <a:spAutoFit/>
          </a:bodyPr>
          <a:lstStyle/>
          <a:p>
            <a:r>
              <a:rPr lang="en-US" dirty="0"/>
              <a:t>5: Compensate</a:t>
            </a:r>
          </a:p>
        </p:txBody>
      </p:sp>
      <p:sp>
        <p:nvSpPr>
          <p:cNvPr id="25" name="TextBox 24">
            <a:extLst>
              <a:ext uri="{FF2B5EF4-FFF2-40B4-BE49-F238E27FC236}">
                <a16:creationId xmlns:a16="http://schemas.microsoft.com/office/drawing/2014/main" id="{4B2726CE-F233-4F4E-AF3A-F2D2CB26F744}"/>
              </a:ext>
            </a:extLst>
          </p:cNvPr>
          <p:cNvSpPr txBox="1"/>
          <p:nvPr/>
        </p:nvSpPr>
        <p:spPr>
          <a:xfrm>
            <a:off x="10227" y="2632058"/>
            <a:ext cx="1736989" cy="369332"/>
          </a:xfrm>
          <a:prstGeom prst="rect">
            <a:avLst/>
          </a:prstGeom>
          <a:noFill/>
        </p:spPr>
        <p:txBody>
          <a:bodyPr wrap="square" rtlCol="0">
            <a:spAutoFit/>
          </a:bodyPr>
          <a:lstStyle/>
          <a:p>
            <a:r>
              <a:rPr lang="en-US" dirty="0"/>
              <a:t>5: Compensate</a:t>
            </a:r>
          </a:p>
        </p:txBody>
      </p:sp>
    </p:spTree>
    <p:extLst>
      <p:ext uri="{BB962C8B-B14F-4D97-AF65-F5344CB8AC3E}">
        <p14:creationId xmlns:p14="http://schemas.microsoft.com/office/powerpoint/2010/main" val="239632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P spid="2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3.1 Event Driven Collaboration</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r>
              <a:rPr lang="en-US" dirty="0"/>
              <a:t>Event Carried State Transfer</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3191094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50</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50</a:t>
            </a:fld>
            <a:endParaRPr lang="en-US"/>
          </a:p>
        </p:txBody>
      </p:sp>
      <p:sp>
        <p:nvSpPr>
          <p:cNvPr id="4" name="Oval 3"/>
          <p:cNvSpPr/>
          <p:nvPr/>
        </p:nvSpPr>
        <p:spPr>
          <a:xfrm>
            <a:off x="140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1659006" y="4179496"/>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12" name="Direct Access Storage 11"/>
          <p:cNvSpPr/>
          <p:nvPr/>
        </p:nvSpPr>
        <p:spPr>
          <a:xfrm>
            <a:off x="4515581" y="3204693"/>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a:cxnSpLocks/>
            <a:endCxn id="12" idx="2"/>
          </p:cNvCxnSpPr>
          <p:nvPr/>
        </p:nvCxnSpPr>
        <p:spPr>
          <a:xfrm flipH="1" flipV="1">
            <a:off x="4966518" y="3492792"/>
            <a:ext cx="2394482" cy="1433970"/>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7331159" y="3588980"/>
            <a:ext cx="1513798" cy="369332"/>
          </a:xfrm>
          <a:prstGeom prst="rect">
            <a:avLst/>
          </a:prstGeom>
          <a:noFill/>
        </p:spPr>
        <p:txBody>
          <a:bodyPr wrap="square" rtlCol="0">
            <a:spAutoFit/>
          </a:bodyPr>
          <a:lstStyle/>
          <a:p>
            <a:r>
              <a:rPr lang="en-US" dirty="0"/>
              <a:t>1: Raise Event</a:t>
            </a:r>
          </a:p>
        </p:txBody>
      </p:sp>
      <p:cxnSp>
        <p:nvCxnSpPr>
          <p:cNvPr id="41" name="Straight Arrow Connector 40">
            <a:extLst>
              <a:ext uri="{FF2B5EF4-FFF2-40B4-BE49-F238E27FC236}">
                <a16:creationId xmlns:a16="http://schemas.microsoft.com/office/drawing/2014/main" id="{B5B9307A-A359-1D43-86E9-0EBCE547DF7B}"/>
              </a:ext>
            </a:extLst>
          </p:cNvPr>
          <p:cNvCxnSpPr>
            <a:cxnSpLocks/>
            <a:endCxn id="12" idx="4"/>
          </p:cNvCxnSpPr>
          <p:nvPr/>
        </p:nvCxnSpPr>
        <p:spPr>
          <a:xfrm flipH="1">
            <a:off x="5417455" y="2703971"/>
            <a:ext cx="1290490" cy="64477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B6017D71-D64E-2D47-963B-FE0579AD7F92}"/>
              </a:ext>
            </a:extLst>
          </p:cNvPr>
          <p:cNvSpPr txBox="1"/>
          <p:nvPr/>
        </p:nvSpPr>
        <p:spPr>
          <a:xfrm>
            <a:off x="7228227" y="2150901"/>
            <a:ext cx="1736989" cy="369332"/>
          </a:xfrm>
          <a:prstGeom prst="rect">
            <a:avLst/>
          </a:prstGeom>
          <a:noFill/>
        </p:spPr>
        <p:txBody>
          <a:bodyPr wrap="square" rtlCol="0">
            <a:spAutoFit/>
          </a:bodyPr>
          <a:lstStyle/>
          <a:p>
            <a:r>
              <a:rPr lang="en-US" dirty="0"/>
              <a:t>2: Handle Event</a:t>
            </a:r>
          </a:p>
        </p:txBody>
      </p:sp>
      <p:sp>
        <p:nvSpPr>
          <p:cNvPr id="46" name="Lightning Bolt 45">
            <a:extLst>
              <a:ext uri="{FF2B5EF4-FFF2-40B4-BE49-F238E27FC236}">
                <a16:creationId xmlns:a16="http://schemas.microsoft.com/office/drawing/2014/main" id="{457D03A6-A714-4144-BC50-45C85FF381E4}"/>
              </a:ext>
            </a:extLst>
          </p:cNvPr>
          <p:cNvSpPr/>
          <p:nvPr/>
        </p:nvSpPr>
        <p:spPr>
          <a:xfrm>
            <a:off x="3705514" y="5187401"/>
            <a:ext cx="433735" cy="47945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61789148-176C-7A43-9474-3A848B08A75C}"/>
              </a:ext>
            </a:extLst>
          </p:cNvPr>
          <p:cNvSpPr txBox="1"/>
          <p:nvPr/>
        </p:nvSpPr>
        <p:spPr>
          <a:xfrm>
            <a:off x="2843691" y="6026321"/>
            <a:ext cx="2443050" cy="369332"/>
          </a:xfrm>
          <a:prstGeom prst="rect">
            <a:avLst/>
          </a:prstGeom>
          <a:noFill/>
        </p:spPr>
        <p:txBody>
          <a:bodyPr wrap="square" rtlCol="0">
            <a:spAutoFit/>
          </a:bodyPr>
          <a:lstStyle/>
          <a:p>
            <a:r>
              <a:rPr lang="en-US" dirty="0"/>
              <a:t>3: Application Exception</a:t>
            </a:r>
          </a:p>
        </p:txBody>
      </p:sp>
      <p:sp>
        <p:nvSpPr>
          <p:cNvPr id="50" name="TextBox 49">
            <a:extLst>
              <a:ext uri="{FF2B5EF4-FFF2-40B4-BE49-F238E27FC236}">
                <a16:creationId xmlns:a16="http://schemas.microsoft.com/office/drawing/2014/main" id="{5FB55652-DDDF-114F-8646-BCCABA136DF9}"/>
              </a:ext>
            </a:extLst>
          </p:cNvPr>
          <p:cNvSpPr txBox="1"/>
          <p:nvPr/>
        </p:nvSpPr>
        <p:spPr>
          <a:xfrm>
            <a:off x="399924" y="232693"/>
            <a:ext cx="7746549" cy="646331"/>
          </a:xfrm>
          <a:prstGeom prst="rect">
            <a:avLst/>
          </a:prstGeom>
          <a:noFill/>
        </p:spPr>
        <p:txBody>
          <a:bodyPr wrap="square" rtlCol="0">
            <a:spAutoFit/>
          </a:bodyPr>
          <a:lstStyle/>
          <a:p>
            <a:pPr algn="ctr"/>
            <a:r>
              <a:rPr lang="en-US" sz="3600" b="1" dirty="0"/>
              <a:t>Compensation: Process Manager</a:t>
            </a:r>
          </a:p>
        </p:txBody>
      </p:sp>
      <p:sp>
        <p:nvSpPr>
          <p:cNvPr id="16" name="Direct Access Storage 15">
            <a:extLst>
              <a:ext uri="{FF2B5EF4-FFF2-40B4-BE49-F238E27FC236}">
                <a16:creationId xmlns:a16="http://schemas.microsoft.com/office/drawing/2014/main" id="{A97D937D-B536-FA4D-87EC-C578638C5BE8}"/>
              </a:ext>
            </a:extLst>
          </p:cNvPr>
          <p:cNvSpPr/>
          <p:nvPr/>
        </p:nvSpPr>
        <p:spPr>
          <a:xfrm>
            <a:off x="7013907" y="2946928"/>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C9D515B-9C0D-4846-9237-C58B59E74F2E}"/>
              </a:ext>
            </a:extLst>
          </p:cNvPr>
          <p:cNvCxnSpPr>
            <a:cxnSpLocks/>
            <a:stCxn id="23" idx="7"/>
            <a:endCxn id="16" idx="2"/>
          </p:cNvCxnSpPr>
          <p:nvPr/>
        </p:nvCxnSpPr>
        <p:spPr>
          <a:xfrm flipH="1" flipV="1">
            <a:off x="7464844" y="3235027"/>
            <a:ext cx="219176" cy="1764475"/>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28D249E-8F68-1F43-8B4D-DC1E326ECB4F}"/>
              </a:ext>
            </a:extLst>
          </p:cNvPr>
          <p:cNvSpPr txBox="1"/>
          <p:nvPr/>
        </p:nvSpPr>
        <p:spPr>
          <a:xfrm>
            <a:off x="4454479" y="3582268"/>
            <a:ext cx="2932371" cy="369332"/>
          </a:xfrm>
          <a:prstGeom prst="rect">
            <a:avLst/>
          </a:prstGeom>
          <a:noFill/>
        </p:spPr>
        <p:txBody>
          <a:bodyPr wrap="square" rtlCol="0">
            <a:spAutoFit/>
          </a:bodyPr>
          <a:lstStyle/>
          <a:p>
            <a:r>
              <a:rPr lang="en-US" dirty="0"/>
              <a:t>4: Raise Compensating Event</a:t>
            </a:r>
          </a:p>
        </p:txBody>
      </p:sp>
      <p:cxnSp>
        <p:nvCxnSpPr>
          <p:cNvPr id="22" name="Straight Arrow Connector 21">
            <a:extLst>
              <a:ext uri="{FF2B5EF4-FFF2-40B4-BE49-F238E27FC236}">
                <a16:creationId xmlns:a16="http://schemas.microsoft.com/office/drawing/2014/main" id="{780E549D-63E2-424E-BDEE-8911A4BBA7A9}"/>
              </a:ext>
            </a:extLst>
          </p:cNvPr>
          <p:cNvCxnSpPr>
            <a:cxnSpLocks/>
            <a:stCxn id="5" idx="6"/>
            <a:endCxn id="16" idx="0"/>
          </p:cNvCxnSpPr>
          <p:nvPr/>
        </p:nvCxnSpPr>
        <p:spPr>
          <a:xfrm>
            <a:off x="6991611" y="2179529"/>
            <a:ext cx="473233" cy="767399"/>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CEEBFA0-80C2-1B47-835D-0BB3ACD4BB5E}"/>
              </a:ext>
            </a:extLst>
          </p:cNvPr>
          <p:cNvSpPr txBox="1"/>
          <p:nvPr/>
        </p:nvSpPr>
        <p:spPr>
          <a:xfrm>
            <a:off x="2489124" y="1890437"/>
            <a:ext cx="1736989" cy="369332"/>
          </a:xfrm>
          <a:prstGeom prst="rect">
            <a:avLst/>
          </a:prstGeom>
          <a:noFill/>
        </p:spPr>
        <p:txBody>
          <a:bodyPr wrap="square" rtlCol="0">
            <a:spAutoFit/>
          </a:bodyPr>
          <a:lstStyle/>
          <a:p>
            <a:r>
              <a:rPr lang="en-US" dirty="0"/>
              <a:t>6: Compensate</a:t>
            </a:r>
          </a:p>
        </p:txBody>
      </p:sp>
      <p:sp>
        <p:nvSpPr>
          <p:cNvPr id="25" name="TextBox 24">
            <a:extLst>
              <a:ext uri="{FF2B5EF4-FFF2-40B4-BE49-F238E27FC236}">
                <a16:creationId xmlns:a16="http://schemas.microsoft.com/office/drawing/2014/main" id="{4B2726CE-F233-4F4E-AF3A-F2D2CB26F744}"/>
              </a:ext>
            </a:extLst>
          </p:cNvPr>
          <p:cNvSpPr txBox="1"/>
          <p:nvPr/>
        </p:nvSpPr>
        <p:spPr>
          <a:xfrm>
            <a:off x="4380286" y="2075103"/>
            <a:ext cx="1736989" cy="369332"/>
          </a:xfrm>
          <a:prstGeom prst="rect">
            <a:avLst/>
          </a:prstGeom>
          <a:noFill/>
        </p:spPr>
        <p:txBody>
          <a:bodyPr wrap="square" rtlCol="0">
            <a:spAutoFit/>
          </a:bodyPr>
          <a:lstStyle/>
          <a:p>
            <a:r>
              <a:rPr lang="en-US" dirty="0"/>
              <a:t>5: Compensate</a:t>
            </a:r>
          </a:p>
        </p:txBody>
      </p:sp>
      <p:sp>
        <p:nvSpPr>
          <p:cNvPr id="23" name="Oval 22">
            <a:extLst>
              <a:ext uri="{FF2B5EF4-FFF2-40B4-BE49-F238E27FC236}">
                <a16:creationId xmlns:a16="http://schemas.microsoft.com/office/drawing/2014/main" id="{E2262084-9F43-C947-B67E-E70BAF9C40BF}"/>
              </a:ext>
            </a:extLst>
          </p:cNvPr>
          <p:cNvSpPr/>
          <p:nvPr/>
        </p:nvSpPr>
        <p:spPr>
          <a:xfrm>
            <a:off x="6057900" y="4744815"/>
            <a:ext cx="1905118" cy="1739111"/>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Process Manager</a:t>
            </a:r>
          </a:p>
        </p:txBody>
      </p:sp>
      <p:cxnSp>
        <p:nvCxnSpPr>
          <p:cNvPr id="31" name="Straight Arrow Connector 30">
            <a:extLst>
              <a:ext uri="{FF2B5EF4-FFF2-40B4-BE49-F238E27FC236}">
                <a16:creationId xmlns:a16="http://schemas.microsoft.com/office/drawing/2014/main" id="{29361F27-BCD0-CB40-87CD-49A02C2DED0B}"/>
              </a:ext>
            </a:extLst>
          </p:cNvPr>
          <p:cNvCxnSpPr>
            <a:cxnSpLocks/>
            <a:stCxn id="6" idx="6"/>
          </p:cNvCxnSpPr>
          <p:nvPr/>
        </p:nvCxnSpPr>
        <p:spPr>
          <a:xfrm>
            <a:off x="3437702" y="5006214"/>
            <a:ext cx="1077879" cy="750787"/>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9766EDC5-DE16-D440-8470-20364452E6B4}"/>
              </a:ext>
            </a:extLst>
          </p:cNvPr>
          <p:cNvCxnSpPr>
            <a:cxnSpLocks/>
            <a:endCxn id="23" idx="2"/>
          </p:cNvCxnSpPr>
          <p:nvPr/>
        </p:nvCxnSpPr>
        <p:spPr>
          <a:xfrm>
            <a:off x="2451368" y="3014679"/>
            <a:ext cx="3606532" cy="259969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4" name="Direct Access Storage 43">
            <a:extLst>
              <a:ext uri="{FF2B5EF4-FFF2-40B4-BE49-F238E27FC236}">
                <a16:creationId xmlns:a16="http://schemas.microsoft.com/office/drawing/2014/main" id="{AC36777F-A45C-7740-8FA9-43DB6319B0C4}"/>
              </a:ext>
            </a:extLst>
          </p:cNvPr>
          <p:cNvSpPr/>
          <p:nvPr/>
        </p:nvSpPr>
        <p:spPr>
          <a:xfrm>
            <a:off x="4454479" y="5688882"/>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E08E735F-3E5F-6B46-AF78-B795A61449DA}"/>
              </a:ext>
            </a:extLst>
          </p:cNvPr>
          <p:cNvCxnSpPr>
            <a:cxnSpLocks/>
            <a:endCxn id="44" idx="4"/>
          </p:cNvCxnSpPr>
          <p:nvPr/>
        </p:nvCxnSpPr>
        <p:spPr>
          <a:xfrm flipH="1">
            <a:off x="5356353" y="5692460"/>
            <a:ext cx="672250" cy="14047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CF85E59F-A981-764D-B83B-41FEAC559493}"/>
              </a:ext>
            </a:extLst>
          </p:cNvPr>
          <p:cNvCxnSpPr>
            <a:cxnSpLocks/>
            <a:stCxn id="23" idx="1"/>
            <a:endCxn id="4" idx="5"/>
          </p:cNvCxnSpPr>
          <p:nvPr/>
        </p:nvCxnSpPr>
        <p:spPr>
          <a:xfrm flipH="1" flipV="1">
            <a:off x="2921127" y="2764107"/>
            <a:ext cx="3415771" cy="2235395"/>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839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7" grpId="0"/>
      <p:bldP spid="43" grpId="0"/>
      <p:bldP spid="46" grpId="0" animBg="1"/>
      <p:bldP spid="49" grpId="0"/>
      <p:bldP spid="16" grpId="0" animBg="1"/>
      <p:bldP spid="19" grpId="0"/>
      <p:bldP spid="24" grpId="0"/>
      <p:bldP spid="25" grpId="0"/>
      <p:bldP spid="4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4.5 cap theorem</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51</a:t>
            </a:fld>
            <a:endParaRPr lang="en-US"/>
          </a:p>
        </p:txBody>
      </p:sp>
    </p:spTree>
    <p:extLst>
      <p:ext uri="{BB962C8B-B14F-4D97-AF65-F5344CB8AC3E}">
        <p14:creationId xmlns:p14="http://schemas.microsoft.com/office/powerpoint/2010/main" val="41434643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52</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646331"/>
          </a:xfrm>
          <a:prstGeom prst="rect">
            <a:avLst/>
          </a:prstGeom>
          <a:noFill/>
        </p:spPr>
        <p:txBody>
          <a:bodyPr wrap="square" rtlCol="0">
            <a:spAutoFit/>
          </a:bodyPr>
          <a:lstStyle/>
          <a:p>
            <a:pPr algn="ctr"/>
            <a:r>
              <a:rPr lang="en-US" dirty="0"/>
              <a:t>You can have at most two of these properties for any shared data system</a:t>
            </a:r>
          </a:p>
        </p:txBody>
      </p:sp>
    </p:spTree>
    <p:extLst>
      <p:ext uri="{BB962C8B-B14F-4D97-AF65-F5344CB8AC3E}">
        <p14:creationId xmlns:p14="http://schemas.microsoft.com/office/powerpoint/2010/main" val="70737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53</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Partitions</a:t>
            </a:r>
          </a:p>
        </p:txBody>
      </p:sp>
    </p:spTree>
    <p:extLst>
      <p:ext uri="{BB962C8B-B14F-4D97-AF65-F5344CB8AC3E}">
        <p14:creationId xmlns:p14="http://schemas.microsoft.com/office/powerpoint/2010/main" val="2135769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54</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Availability</a:t>
            </a:r>
          </a:p>
        </p:txBody>
      </p:sp>
    </p:spTree>
    <p:extLst>
      <p:ext uri="{BB962C8B-B14F-4D97-AF65-F5344CB8AC3E}">
        <p14:creationId xmlns:p14="http://schemas.microsoft.com/office/powerpoint/2010/main" val="3120692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55</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Consistency</a:t>
            </a:r>
          </a:p>
        </p:txBody>
      </p:sp>
    </p:spTree>
    <p:extLst>
      <p:ext uri="{BB962C8B-B14F-4D97-AF65-F5344CB8AC3E}">
        <p14:creationId xmlns:p14="http://schemas.microsoft.com/office/powerpoint/2010/main" val="34928536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56</a:t>
            </a:fld>
            <a:endParaRPr lang="en-US"/>
          </a:p>
        </p:txBody>
      </p:sp>
      <p:pic>
        <p:nvPicPr>
          <p:cNvPr id="2050" name="Picture 2" descr="mage result for pacel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603331"/>
            <a:ext cx="6315075"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451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57</a:t>
            </a:fld>
            <a:endParaRPr lang="en-US"/>
          </a:p>
        </p:txBody>
      </p:sp>
      <p:sp>
        <p:nvSpPr>
          <p:cNvPr id="3" name="TextBox 2"/>
          <p:cNvSpPr txBox="1"/>
          <p:nvPr/>
        </p:nvSpPr>
        <p:spPr>
          <a:xfrm>
            <a:off x="438409" y="701457"/>
            <a:ext cx="8392439" cy="1200329"/>
          </a:xfrm>
          <a:prstGeom prst="rect">
            <a:avLst/>
          </a:prstGeom>
          <a:noFill/>
        </p:spPr>
        <p:txBody>
          <a:bodyPr wrap="square" rtlCol="0">
            <a:spAutoFit/>
          </a:bodyPr>
          <a:lstStyle/>
          <a:p>
            <a:pPr algn="ctr"/>
            <a:r>
              <a:rPr lang="en-US" sz="2400" dirty="0"/>
              <a:t>So it would seem that in order to maintain availability we would need to choose to trade either C or A in the event of a network partition</a:t>
            </a:r>
          </a:p>
        </p:txBody>
      </p:sp>
      <p:sp>
        <p:nvSpPr>
          <p:cNvPr id="4" name="TextBox 3"/>
          <p:cNvSpPr txBox="1"/>
          <p:nvPr/>
        </p:nvSpPr>
        <p:spPr>
          <a:xfrm>
            <a:off x="438409" y="2825794"/>
            <a:ext cx="8392439" cy="1200329"/>
          </a:xfrm>
          <a:prstGeom prst="rect">
            <a:avLst/>
          </a:prstGeom>
          <a:noFill/>
        </p:spPr>
        <p:txBody>
          <a:bodyPr wrap="square" rtlCol="0">
            <a:spAutoFit/>
          </a:bodyPr>
          <a:lstStyle/>
          <a:p>
            <a:pPr algn="ctr"/>
            <a:r>
              <a:rPr lang="en-US" sz="2400" dirty="0"/>
              <a:t>Daniel Abadi noted that the issue with this was that a CP system could choose to trade C for A in the event of a partition, but an AP system must always trade C for A, even when there is no partition.</a:t>
            </a:r>
          </a:p>
        </p:txBody>
      </p:sp>
      <p:sp>
        <p:nvSpPr>
          <p:cNvPr id="5" name="TextBox 4"/>
          <p:cNvSpPr txBox="1"/>
          <p:nvPr/>
        </p:nvSpPr>
        <p:spPr>
          <a:xfrm>
            <a:off x="789140" y="4802865"/>
            <a:ext cx="7897660" cy="1200329"/>
          </a:xfrm>
          <a:prstGeom prst="rect">
            <a:avLst/>
          </a:prstGeom>
          <a:noFill/>
        </p:spPr>
        <p:txBody>
          <a:bodyPr wrap="square" rtlCol="0">
            <a:spAutoFit/>
          </a:bodyPr>
          <a:lstStyle/>
          <a:p>
            <a:pPr algn="ctr"/>
            <a:r>
              <a:rPr lang="en-US" sz="2400" dirty="0"/>
              <a:t>To gain AP I have to accept latency (L) especially over a WAN as I have to replicate data asynchronously. If I accept L, I MUST sacrifice C at all times.</a:t>
            </a:r>
          </a:p>
        </p:txBody>
      </p:sp>
    </p:spTree>
    <p:extLst>
      <p:ext uri="{BB962C8B-B14F-4D97-AF65-F5344CB8AC3E}">
        <p14:creationId xmlns:p14="http://schemas.microsoft.com/office/powerpoint/2010/main" val="124655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2112"/>
            <a:ext cx="8229600" cy="1143000"/>
          </a:xfrm>
        </p:spPr>
        <p:txBody>
          <a:bodyPr>
            <a:normAutofit/>
          </a:bodyPr>
          <a:lstStyle/>
          <a:p>
            <a:pPr algn="l"/>
            <a:r>
              <a:rPr lang="en-US" sz="2800" dirty="0"/>
              <a:t>PACELC</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58</a:t>
            </a:fld>
            <a:endParaRPr lang="en-US"/>
          </a:p>
        </p:txBody>
      </p:sp>
      <p:sp>
        <p:nvSpPr>
          <p:cNvPr id="6" name="Rectangle 5"/>
          <p:cNvSpPr/>
          <p:nvPr/>
        </p:nvSpPr>
        <p:spPr>
          <a:xfrm>
            <a:off x="626302" y="1896400"/>
            <a:ext cx="7966554" cy="830997"/>
          </a:xfrm>
          <a:prstGeom prst="rect">
            <a:avLst/>
          </a:prstGeom>
        </p:spPr>
        <p:txBody>
          <a:bodyPr wrap="square">
            <a:spAutoFit/>
          </a:bodyPr>
          <a:lstStyle/>
          <a:p>
            <a:pPr algn="ctr"/>
            <a:r>
              <a:rPr lang="en-US" sz="2400" dirty="0"/>
              <a:t>A trade-off exists between latency and consistency, even in absence of partitions,</a:t>
            </a:r>
          </a:p>
        </p:txBody>
      </p:sp>
      <p:sp>
        <p:nvSpPr>
          <p:cNvPr id="7" name="Rectangle 6"/>
          <p:cNvSpPr/>
          <p:nvPr/>
        </p:nvSpPr>
        <p:spPr>
          <a:xfrm>
            <a:off x="782878" y="3094056"/>
            <a:ext cx="7653402" cy="1569660"/>
          </a:xfrm>
          <a:prstGeom prst="rect">
            <a:avLst/>
          </a:prstGeom>
        </p:spPr>
        <p:txBody>
          <a:bodyPr wrap="square">
            <a:spAutoFit/>
          </a:bodyPr>
          <a:lstStyle/>
          <a:p>
            <a:pPr algn="ctr"/>
            <a:r>
              <a:rPr lang="en-US" sz="2400" dirty="0"/>
              <a:t>A high availability requirement implies that the system must replicate data. As soon as a distributed system replicates data, a tradeoff between consistency (C) and latency (L) arises.</a:t>
            </a:r>
          </a:p>
        </p:txBody>
      </p:sp>
      <p:sp>
        <p:nvSpPr>
          <p:cNvPr id="8" name="Rectangle 7">
            <a:extLst>
              <a:ext uri="{FF2B5EF4-FFF2-40B4-BE49-F238E27FC236}">
                <a16:creationId xmlns:a16="http://schemas.microsoft.com/office/drawing/2014/main" id="{E5D821A5-4CC3-F547-992F-9D9DC0D2F612}"/>
              </a:ext>
            </a:extLst>
          </p:cNvPr>
          <p:cNvSpPr/>
          <p:nvPr/>
        </p:nvSpPr>
        <p:spPr>
          <a:xfrm>
            <a:off x="745299" y="4663716"/>
            <a:ext cx="7653402" cy="1200329"/>
          </a:xfrm>
          <a:prstGeom prst="rect">
            <a:avLst/>
          </a:prstGeom>
        </p:spPr>
        <p:txBody>
          <a:bodyPr wrap="square">
            <a:spAutoFit/>
          </a:bodyPr>
          <a:lstStyle/>
          <a:p>
            <a:pPr algn="ctr"/>
            <a:r>
              <a:rPr lang="en-US" sz="2400" dirty="0"/>
              <a:t>In the presence of a Partition (P) choose Availability (A) or Consistency (C), else (E) choose Latency (L) or Consistency (C)</a:t>
            </a:r>
          </a:p>
        </p:txBody>
      </p:sp>
    </p:spTree>
    <p:extLst>
      <p:ext uri="{BB962C8B-B14F-4D97-AF65-F5344CB8AC3E}">
        <p14:creationId xmlns:p14="http://schemas.microsoft.com/office/powerpoint/2010/main" val="185522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5B021-3A08-1A42-B1E0-91E7AC0F2801}"/>
              </a:ext>
            </a:extLst>
          </p:cNvPr>
          <p:cNvSpPr/>
          <p:nvPr/>
        </p:nvSpPr>
        <p:spPr>
          <a:xfrm>
            <a:off x="1900031" y="203921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Rectangle 6">
            <a:extLst>
              <a:ext uri="{FF2B5EF4-FFF2-40B4-BE49-F238E27FC236}">
                <a16:creationId xmlns:a16="http://schemas.microsoft.com/office/drawing/2014/main" id="{74E5CD2E-969E-6A4C-A995-31639025A468}"/>
              </a:ext>
            </a:extLst>
          </p:cNvPr>
          <p:cNvSpPr/>
          <p:nvPr/>
        </p:nvSpPr>
        <p:spPr>
          <a:xfrm>
            <a:off x="5889606" y="2069904"/>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8" name="TextBox 7">
            <a:extLst>
              <a:ext uri="{FF2B5EF4-FFF2-40B4-BE49-F238E27FC236}">
                <a16:creationId xmlns:a16="http://schemas.microsoft.com/office/drawing/2014/main" id="{027B6CBF-AF28-AB41-909C-6EBEA5D41480}"/>
              </a:ext>
            </a:extLst>
          </p:cNvPr>
          <p:cNvSpPr txBox="1"/>
          <p:nvPr/>
        </p:nvSpPr>
        <p:spPr>
          <a:xfrm>
            <a:off x="2009473" y="215897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9" name="TextBox 8">
            <a:extLst>
              <a:ext uri="{FF2B5EF4-FFF2-40B4-BE49-F238E27FC236}">
                <a16:creationId xmlns:a16="http://schemas.microsoft.com/office/drawing/2014/main" id="{31B3687D-9011-CC4E-95DC-DD68D547EE48}"/>
              </a:ext>
            </a:extLst>
          </p:cNvPr>
          <p:cNvSpPr txBox="1"/>
          <p:nvPr/>
        </p:nvSpPr>
        <p:spPr>
          <a:xfrm>
            <a:off x="6071617" y="218966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0" name="Flowchart: Magnetic Disk 12">
            <a:extLst>
              <a:ext uri="{FF2B5EF4-FFF2-40B4-BE49-F238E27FC236}">
                <a16:creationId xmlns:a16="http://schemas.microsoft.com/office/drawing/2014/main" id="{30691D87-1F70-EF40-88DF-A44049F8A0C0}"/>
              </a:ext>
            </a:extLst>
          </p:cNvPr>
          <p:cNvSpPr/>
          <p:nvPr/>
        </p:nvSpPr>
        <p:spPr>
          <a:xfrm>
            <a:off x="6837242" y="412572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11" name="Flowchart: Magnetic Disk 12">
            <a:extLst>
              <a:ext uri="{FF2B5EF4-FFF2-40B4-BE49-F238E27FC236}">
                <a16:creationId xmlns:a16="http://schemas.microsoft.com/office/drawing/2014/main" id="{B7B0E397-C359-7142-B613-6DB7654D0EC4}"/>
              </a:ext>
            </a:extLst>
          </p:cNvPr>
          <p:cNvSpPr/>
          <p:nvPr/>
        </p:nvSpPr>
        <p:spPr>
          <a:xfrm>
            <a:off x="2077504" y="415129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33" name="Flowchart: Magnetic Disk 12">
            <a:extLst>
              <a:ext uri="{FF2B5EF4-FFF2-40B4-BE49-F238E27FC236}">
                <a16:creationId xmlns:a16="http://schemas.microsoft.com/office/drawing/2014/main" id="{824DAEAD-6BA4-004C-8284-6BE9814B1D2D}"/>
              </a:ext>
            </a:extLst>
          </p:cNvPr>
          <p:cNvSpPr/>
          <p:nvPr/>
        </p:nvSpPr>
        <p:spPr>
          <a:xfrm>
            <a:off x="5620371" y="4144208"/>
            <a:ext cx="902491"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a:p>
            <a:pPr algn="ctr"/>
            <a:r>
              <a:rPr lang="en-GB" sz="1350" dirty="0">
                <a:solidFill>
                  <a:schemeClr val="tx1"/>
                </a:solidFill>
              </a:rPr>
              <a:t>Reference Cache</a:t>
            </a:r>
          </a:p>
        </p:txBody>
      </p:sp>
      <p:cxnSp>
        <p:nvCxnSpPr>
          <p:cNvPr id="35" name="Straight Arrow Connector 34">
            <a:extLst>
              <a:ext uri="{FF2B5EF4-FFF2-40B4-BE49-F238E27FC236}">
                <a16:creationId xmlns:a16="http://schemas.microsoft.com/office/drawing/2014/main" id="{D5013104-FFEE-5C41-B7B7-F6A97E3C79AB}"/>
              </a:ext>
            </a:extLst>
          </p:cNvPr>
          <p:cNvCxnSpPr>
            <a:cxnSpLocks/>
            <a:stCxn id="7" idx="2"/>
            <a:endCxn id="33" idx="4"/>
          </p:cNvCxnSpPr>
          <p:nvPr/>
        </p:nvCxnSpPr>
        <p:spPr>
          <a:xfrm>
            <a:off x="6518255" y="3891676"/>
            <a:ext cx="4607" cy="402776"/>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4A3713A-1F20-3C4B-A3BA-D28C3EA68A6E}"/>
              </a:ext>
            </a:extLst>
          </p:cNvPr>
          <p:cNvCxnSpPr>
            <a:cxnSpLocks/>
          </p:cNvCxnSpPr>
          <p:nvPr/>
        </p:nvCxnSpPr>
        <p:spPr>
          <a:xfrm>
            <a:off x="6601584" y="3860986"/>
            <a:ext cx="231052" cy="374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B66D0DE-FB65-E641-89CB-BA85ACFFDF09}"/>
              </a:ext>
            </a:extLst>
          </p:cNvPr>
          <p:cNvCxnSpPr>
            <a:cxnSpLocks/>
          </p:cNvCxnSpPr>
          <p:nvPr/>
        </p:nvCxnSpPr>
        <p:spPr>
          <a:xfrm flipH="1" flipV="1">
            <a:off x="6717109" y="3774071"/>
            <a:ext cx="278052" cy="349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5AE3B0A-62D5-8948-B303-5AF7A232995E}"/>
              </a:ext>
            </a:extLst>
          </p:cNvPr>
          <p:cNvSpPr txBox="1"/>
          <p:nvPr/>
        </p:nvSpPr>
        <p:spPr>
          <a:xfrm>
            <a:off x="299943" y="1031770"/>
            <a:ext cx="6281619" cy="507831"/>
          </a:xfrm>
          <a:prstGeom prst="rect">
            <a:avLst/>
          </a:prstGeom>
          <a:noFill/>
        </p:spPr>
        <p:txBody>
          <a:bodyPr wrap="square" rtlCol="0">
            <a:spAutoFit/>
          </a:bodyPr>
          <a:lstStyle/>
          <a:p>
            <a:pPr algn="ctr"/>
            <a:r>
              <a:rPr lang="en-US" sz="2700" b="1" dirty="0"/>
              <a:t>  Messaging trades latency for availability</a:t>
            </a:r>
          </a:p>
        </p:txBody>
      </p:sp>
      <p:sp>
        <p:nvSpPr>
          <p:cNvPr id="21" name="Rectangle 20">
            <a:extLst>
              <a:ext uri="{FF2B5EF4-FFF2-40B4-BE49-F238E27FC236}">
                <a16:creationId xmlns:a16="http://schemas.microsoft.com/office/drawing/2014/main" id="{4F12E184-BD8F-6648-9B3D-F4E950E67509}"/>
              </a:ext>
            </a:extLst>
          </p:cNvPr>
          <p:cNvSpPr/>
          <p:nvPr/>
        </p:nvSpPr>
        <p:spPr>
          <a:xfrm>
            <a:off x="1458746" y="5189415"/>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2" name="Straight Arrow Connector 21">
            <a:extLst>
              <a:ext uri="{FF2B5EF4-FFF2-40B4-BE49-F238E27FC236}">
                <a16:creationId xmlns:a16="http://schemas.microsoft.com/office/drawing/2014/main" id="{5CB2D1DA-1AEE-F946-8745-C4BF2C36A8D8}"/>
              </a:ext>
            </a:extLst>
          </p:cNvPr>
          <p:cNvCxnSpPr>
            <a:cxnSpLocks/>
          </p:cNvCxnSpPr>
          <p:nvPr/>
        </p:nvCxnSpPr>
        <p:spPr>
          <a:xfrm flipV="1">
            <a:off x="6664260" y="3796220"/>
            <a:ext cx="0" cy="1393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Can 22">
            <a:extLst>
              <a:ext uri="{FF2B5EF4-FFF2-40B4-BE49-F238E27FC236}">
                <a16:creationId xmlns:a16="http://schemas.microsoft.com/office/drawing/2014/main" id="{37178C6D-D21A-0742-A126-A6A3136AF419}"/>
              </a:ext>
            </a:extLst>
          </p:cNvPr>
          <p:cNvSpPr/>
          <p:nvPr/>
        </p:nvSpPr>
        <p:spPr>
          <a:xfrm>
            <a:off x="6581562" y="444099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TextBox 23">
            <a:extLst>
              <a:ext uri="{FF2B5EF4-FFF2-40B4-BE49-F238E27FC236}">
                <a16:creationId xmlns:a16="http://schemas.microsoft.com/office/drawing/2014/main" id="{360D181C-23EE-5740-B08F-850840939F7D}"/>
              </a:ext>
            </a:extLst>
          </p:cNvPr>
          <p:cNvSpPr txBox="1"/>
          <p:nvPr/>
        </p:nvSpPr>
        <p:spPr>
          <a:xfrm>
            <a:off x="4247424" y="5357781"/>
            <a:ext cx="649152" cy="300082"/>
          </a:xfrm>
          <a:prstGeom prst="rect">
            <a:avLst/>
          </a:prstGeom>
          <a:noFill/>
        </p:spPr>
        <p:txBody>
          <a:bodyPr wrap="none" rtlCol="0">
            <a:spAutoFit/>
          </a:bodyPr>
          <a:lstStyle/>
          <a:p>
            <a:r>
              <a:rPr lang="en-US" sz="1350" dirty="0"/>
              <a:t>Broker</a:t>
            </a:r>
          </a:p>
        </p:txBody>
      </p:sp>
      <p:pic>
        <p:nvPicPr>
          <p:cNvPr id="18" name="Graphic 17" descr="Envelope">
            <a:extLst>
              <a:ext uri="{FF2B5EF4-FFF2-40B4-BE49-F238E27FC236}">
                <a16:creationId xmlns:a16="http://schemas.microsoft.com/office/drawing/2014/main" id="{10CA4B06-58A1-2249-8C2F-273F207327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0397" y="4189747"/>
            <a:ext cx="421275" cy="421275"/>
          </a:xfrm>
          <a:prstGeom prst="rect">
            <a:avLst/>
          </a:prstGeom>
        </p:spPr>
      </p:pic>
      <p:pic>
        <p:nvPicPr>
          <p:cNvPr id="4" name="Graphic 3" descr="Lightning bolt">
            <a:extLst>
              <a:ext uri="{FF2B5EF4-FFF2-40B4-BE49-F238E27FC236}">
                <a16:creationId xmlns:a16="http://schemas.microsoft.com/office/drawing/2014/main" id="{7AE80525-EBEA-7841-8914-F2CC8F3DF3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800" y="2039214"/>
            <a:ext cx="914400" cy="1846986"/>
          </a:xfrm>
          <a:prstGeom prst="rect">
            <a:avLst/>
          </a:prstGeom>
        </p:spPr>
      </p:pic>
    </p:spTree>
    <p:extLst>
      <p:ext uri="{BB962C8B-B14F-4D97-AF65-F5344CB8AC3E}">
        <p14:creationId xmlns:p14="http://schemas.microsoft.com/office/powerpoint/2010/main" val="26431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0312 0.05648 L 0.11337 0.08148 C 0.13628 0.08727 0.171 0.0875 0.20746 0.08287 C 0.2493 0.07754 0.28316 0.06852 0.30677 0.05671 L 0.42031 0.00301 " pathEditMode="relative" rAng="0" ptsTypes="AAAAA">
                                      <p:cBhvr>
                                        <p:cTn id="6" dur="2000" fill="hold"/>
                                        <p:tgtEl>
                                          <p:spTgt spid="18"/>
                                        </p:tgtEl>
                                        <p:attrNameLst>
                                          <p:attrName>ppt_x</p:attrName>
                                          <p:attrName>ppt_y</p:attrName>
                                        </p:attrNameLst>
                                      </p:cBhvr>
                                      <p:rCtr x="20851" y="-1204"/>
                                    </p:animMotion>
                                  </p:childTnLst>
                                  <p:subTnLst>
                                    <p:set>
                                      <p:cBhvr override="childStyle">
                                        <p:cTn dur="1" fill="hold" display="0" masterRel="sameClick" afterEffect="1">
                                          <p:stCondLst>
                                            <p:cond evt="end" delay="0">
                                              <p:tn val="5"/>
                                            </p:cond>
                                          </p:stCondLst>
                                        </p:cTn>
                                        <p:tgtEl>
                                          <p:spTgt spid="1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54A7D-91C0-A547-AE41-274C817ED93B}"/>
              </a:ext>
            </a:extLst>
          </p:cNvPr>
          <p:cNvSpPr>
            <a:spLocks noGrp="1"/>
          </p:cNvSpPr>
          <p:nvPr>
            <p:ph type="sldNum" sz="quarter" idx="12"/>
          </p:nvPr>
        </p:nvSpPr>
        <p:spPr/>
        <p:txBody>
          <a:bodyPr/>
          <a:lstStyle/>
          <a:p>
            <a:fld id="{AA792DF1-A555-43FA-AD2F-E7EC51E120F1}" type="slidenum">
              <a:rPr lang="en-GB" smtClean="0"/>
              <a:t>6</a:t>
            </a:fld>
            <a:endParaRPr lang="en-GB" dirty="0"/>
          </a:p>
        </p:txBody>
      </p:sp>
      <p:sp>
        <p:nvSpPr>
          <p:cNvPr id="8" name="Rectangle 7">
            <a:extLst>
              <a:ext uri="{FF2B5EF4-FFF2-40B4-BE49-F238E27FC236}">
                <a16:creationId xmlns:a16="http://schemas.microsoft.com/office/drawing/2014/main" id="{F6AEAD8F-6073-CE48-9BF4-9BD6EABFEF81}"/>
              </a:ext>
            </a:extLst>
          </p:cNvPr>
          <p:cNvSpPr/>
          <p:nvPr/>
        </p:nvSpPr>
        <p:spPr>
          <a:xfrm>
            <a:off x="564421" y="3011209"/>
            <a:ext cx="1279988" cy="6068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9" name="Rectangle 8">
            <a:extLst>
              <a:ext uri="{FF2B5EF4-FFF2-40B4-BE49-F238E27FC236}">
                <a16:creationId xmlns:a16="http://schemas.microsoft.com/office/drawing/2014/main" id="{76627A4C-D1E7-DD46-9D6E-A4A4288C0B09}"/>
              </a:ext>
            </a:extLst>
          </p:cNvPr>
          <p:cNvSpPr/>
          <p:nvPr/>
        </p:nvSpPr>
        <p:spPr>
          <a:xfrm>
            <a:off x="2191261" y="3011207"/>
            <a:ext cx="1250735" cy="60682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10" name="Rectangle 9">
            <a:extLst>
              <a:ext uri="{FF2B5EF4-FFF2-40B4-BE49-F238E27FC236}">
                <a16:creationId xmlns:a16="http://schemas.microsoft.com/office/drawing/2014/main" id="{537594C4-8AA3-B849-8246-6D71811656DB}"/>
              </a:ext>
            </a:extLst>
          </p:cNvPr>
          <p:cNvSpPr/>
          <p:nvPr/>
        </p:nvSpPr>
        <p:spPr>
          <a:xfrm>
            <a:off x="5177962" y="3010249"/>
            <a:ext cx="1279988" cy="6077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11" name="Rectangle 10">
            <a:extLst>
              <a:ext uri="{FF2B5EF4-FFF2-40B4-BE49-F238E27FC236}">
                <a16:creationId xmlns:a16="http://schemas.microsoft.com/office/drawing/2014/main" id="{DDBBB31C-1731-C747-8740-240AC10A9D98}"/>
              </a:ext>
            </a:extLst>
          </p:cNvPr>
          <p:cNvSpPr/>
          <p:nvPr/>
        </p:nvSpPr>
        <p:spPr>
          <a:xfrm>
            <a:off x="6713531" y="3010249"/>
            <a:ext cx="1234716"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2" name="Flowchart: Magnetic Disk 12">
            <a:extLst>
              <a:ext uri="{FF2B5EF4-FFF2-40B4-BE49-F238E27FC236}">
                <a16:creationId xmlns:a16="http://schemas.microsoft.com/office/drawing/2014/main" id="{D5AF7FFB-CDEA-8B4B-BAEF-595164508A1F}"/>
              </a:ext>
            </a:extLst>
          </p:cNvPr>
          <p:cNvSpPr/>
          <p:nvPr/>
        </p:nvSpPr>
        <p:spPr>
          <a:xfrm>
            <a:off x="3127016" y="4843404"/>
            <a:ext cx="2383300" cy="55966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1" name="Rectangle 30">
            <a:extLst>
              <a:ext uri="{FF2B5EF4-FFF2-40B4-BE49-F238E27FC236}">
                <a16:creationId xmlns:a16="http://schemas.microsoft.com/office/drawing/2014/main" id="{C5127B01-CC06-0A4A-BE7B-4A11B613BE5F}"/>
              </a:ext>
            </a:extLst>
          </p:cNvPr>
          <p:cNvSpPr/>
          <p:nvPr/>
        </p:nvSpPr>
        <p:spPr>
          <a:xfrm>
            <a:off x="3638977" y="3011207"/>
            <a:ext cx="1279988"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5" name="TextBox 44">
            <a:extLst>
              <a:ext uri="{FF2B5EF4-FFF2-40B4-BE49-F238E27FC236}">
                <a16:creationId xmlns:a16="http://schemas.microsoft.com/office/drawing/2014/main" id="{E7F73A25-5FD1-5746-B9F8-9AEF1A28FEDD}"/>
              </a:ext>
            </a:extLst>
          </p:cNvPr>
          <p:cNvSpPr txBox="1"/>
          <p:nvPr/>
        </p:nvSpPr>
        <p:spPr>
          <a:xfrm>
            <a:off x="1999679" y="1518632"/>
            <a:ext cx="4974336" cy="415498"/>
          </a:xfrm>
          <a:prstGeom prst="rect">
            <a:avLst/>
          </a:prstGeom>
          <a:noFill/>
        </p:spPr>
        <p:txBody>
          <a:bodyPr wrap="square" rtlCol="0">
            <a:spAutoFit/>
          </a:bodyPr>
          <a:lstStyle/>
          <a:p>
            <a:pPr algn="ctr"/>
            <a:r>
              <a:rPr lang="en-US" sz="2100" dirty="0"/>
              <a:t>Getting work done in a Monolith</a:t>
            </a:r>
          </a:p>
        </p:txBody>
      </p:sp>
      <p:cxnSp>
        <p:nvCxnSpPr>
          <p:cNvPr id="47" name="Straight Connector 46">
            <a:extLst>
              <a:ext uri="{FF2B5EF4-FFF2-40B4-BE49-F238E27FC236}">
                <a16:creationId xmlns:a16="http://schemas.microsoft.com/office/drawing/2014/main" id="{8B3E6B74-17C6-B64D-A8BA-0FB43DDA499B}"/>
              </a:ext>
            </a:extLst>
          </p:cNvPr>
          <p:cNvCxnSpPr>
            <a:cxnSpLocks/>
          </p:cNvCxnSpPr>
          <p:nvPr/>
        </p:nvCxnSpPr>
        <p:spPr>
          <a:xfrm>
            <a:off x="465993" y="2692644"/>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35CAD7-7880-6645-AC19-E6F2924CBA0F}"/>
              </a:ext>
            </a:extLst>
          </p:cNvPr>
          <p:cNvCxnSpPr>
            <a:cxnSpLocks/>
          </p:cNvCxnSpPr>
          <p:nvPr/>
        </p:nvCxnSpPr>
        <p:spPr>
          <a:xfrm>
            <a:off x="465993" y="3974947"/>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230710-B8E3-7D4E-9365-11ED65570B40}"/>
              </a:ext>
            </a:extLst>
          </p:cNvPr>
          <p:cNvCxnSpPr>
            <a:cxnSpLocks/>
          </p:cNvCxnSpPr>
          <p:nvPr/>
        </p:nvCxnSpPr>
        <p:spPr>
          <a:xfrm>
            <a:off x="486336" y="4376710"/>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AC0BC8-2A05-BB4C-9CAA-28C6AD2C4519}"/>
              </a:ext>
            </a:extLst>
          </p:cNvPr>
          <p:cNvCxnSpPr>
            <a:cxnSpLocks/>
          </p:cNvCxnSpPr>
          <p:nvPr/>
        </p:nvCxnSpPr>
        <p:spPr>
          <a:xfrm>
            <a:off x="486336" y="2260448"/>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58F245A-9377-8341-A826-C54B07589CC5}"/>
              </a:ext>
            </a:extLst>
          </p:cNvPr>
          <p:cNvSpPr txBox="1"/>
          <p:nvPr/>
        </p:nvSpPr>
        <p:spPr>
          <a:xfrm>
            <a:off x="4300559" y="2355660"/>
            <a:ext cx="382170" cy="507831"/>
          </a:xfrm>
          <a:prstGeom prst="rect">
            <a:avLst/>
          </a:prstGeom>
          <a:noFill/>
          <a:ln>
            <a:solidFill>
              <a:schemeClr val="accent1"/>
            </a:solidFill>
          </a:ln>
        </p:spPr>
        <p:txBody>
          <a:bodyPr wrap="square" rtlCol="0">
            <a:spAutoFit/>
          </a:bodyPr>
          <a:lstStyle/>
          <a:p>
            <a:pPr algn="ctr"/>
            <a:r>
              <a:rPr lang="en-US" sz="1350" dirty="0"/>
              <a:t>API</a:t>
            </a:r>
          </a:p>
        </p:txBody>
      </p:sp>
      <p:sp>
        <p:nvSpPr>
          <p:cNvPr id="53" name="TextBox 52">
            <a:extLst>
              <a:ext uri="{FF2B5EF4-FFF2-40B4-BE49-F238E27FC236}">
                <a16:creationId xmlns:a16="http://schemas.microsoft.com/office/drawing/2014/main" id="{D8BD67CD-54E7-D94E-828F-D008F9DF2C6B}"/>
              </a:ext>
            </a:extLst>
          </p:cNvPr>
          <p:cNvSpPr txBox="1"/>
          <p:nvPr/>
        </p:nvSpPr>
        <p:spPr>
          <a:xfrm>
            <a:off x="4262797" y="4109449"/>
            <a:ext cx="527088" cy="507831"/>
          </a:xfrm>
          <a:prstGeom prst="rect">
            <a:avLst/>
          </a:prstGeom>
          <a:noFill/>
          <a:ln>
            <a:solidFill>
              <a:schemeClr val="accent1"/>
            </a:solidFill>
          </a:ln>
        </p:spPr>
        <p:txBody>
          <a:bodyPr wrap="square" rtlCol="0">
            <a:spAutoFit/>
          </a:bodyPr>
          <a:lstStyle/>
          <a:p>
            <a:pPr algn="ctr"/>
            <a:r>
              <a:rPr lang="en-US" sz="1350" dirty="0"/>
              <a:t>ORM</a:t>
            </a:r>
          </a:p>
        </p:txBody>
      </p:sp>
      <p:sp>
        <p:nvSpPr>
          <p:cNvPr id="54" name="TextBox 53">
            <a:extLst>
              <a:ext uri="{FF2B5EF4-FFF2-40B4-BE49-F238E27FC236}">
                <a16:creationId xmlns:a16="http://schemas.microsoft.com/office/drawing/2014/main" id="{DD7A0CF9-49D2-8E44-BF82-4AFF91E8246B}"/>
              </a:ext>
            </a:extLst>
          </p:cNvPr>
          <p:cNvSpPr txBox="1"/>
          <p:nvPr/>
        </p:nvSpPr>
        <p:spPr>
          <a:xfrm>
            <a:off x="7522369" y="2355660"/>
            <a:ext cx="1074310" cy="507831"/>
          </a:xfrm>
          <a:prstGeom prst="rect">
            <a:avLst/>
          </a:prstGeom>
          <a:noFill/>
        </p:spPr>
        <p:txBody>
          <a:bodyPr wrap="square" rtlCol="0">
            <a:spAutoFit/>
          </a:bodyPr>
          <a:lstStyle/>
          <a:p>
            <a:r>
              <a:rPr lang="en-US" sz="1350" b="1" dirty="0"/>
              <a:t>Presentation</a:t>
            </a:r>
          </a:p>
        </p:txBody>
      </p:sp>
      <p:sp>
        <p:nvSpPr>
          <p:cNvPr id="55" name="TextBox 54">
            <a:extLst>
              <a:ext uri="{FF2B5EF4-FFF2-40B4-BE49-F238E27FC236}">
                <a16:creationId xmlns:a16="http://schemas.microsoft.com/office/drawing/2014/main" id="{7C1A5496-0CDE-294C-A476-2EA0BC3DBAF1}"/>
              </a:ext>
            </a:extLst>
          </p:cNvPr>
          <p:cNvSpPr txBox="1"/>
          <p:nvPr/>
        </p:nvSpPr>
        <p:spPr>
          <a:xfrm>
            <a:off x="7522369" y="3703209"/>
            <a:ext cx="1074310" cy="300082"/>
          </a:xfrm>
          <a:prstGeom prst="rect">
            <a:avLst/>
          </a:prstGeom>
          <a:noFill/>
        </p:spPr>
        <p:txBody>
          <a:bodyPr wrap="square" rtlCol="0">
            <a:spAutoFit/>
          </a:bodyPr>
          <a:lstStyle/>
          <a:p>
            <a:r>
              <a:rPr lang="en-US" sz="1350" b="1" dirty="0"/>
              <a:t>Domain</a:t>
            </a:r>
          </a:p>
        </p:txBody>
      </p:sp>
      <p:sp>
        <p:nvSpPr>
          <p:cNvPr id="56" name="TextBox 55">
            <a:extLst>
              <a:ext uri="{FF2B5EF4-FFF2-40B4-BE49-F238E27FC236}">
                <a16:creationId xmlns:a16="http://schemas.microsoft.com/office/drawing/2014/main" id="{E01F35B2-00F6-2A47-9641-DB1E35180633}"/>
              </a:ext>
            </a:extLst>
          </p:cNvPr>
          <p:cNvSpPr txBox="1"/>
          <p:nvPr/>
        </p:nvSpPr>
        <p:spPr>
          <a:xfrm>
            <a:off x="7522369" y="4164175"/>
            <a:ext cx="1074310" cy="300082"/>
          </a:xfrm>
          <a:prstGeom prst="rect">
            <a:avLst/>
          </a:prstGeom>
          <a:noFill/>
        </p:spPr>
        <p:txBody>
          <a:bodyPr wrap="square" rtlCol="0">
            <a:spAutoFit/>
          </a:bodyPr>
          <a:lstStyle/>
          <a:p>
            <a:r>
              <a:rPr lang="en-US" sz="1350" b="1" dirty="0"/>
              <a:t>Data</a:t>
            </a:r>
          </a:p>
        </p:txBody>
      </p:sp>
      <p:cxnSp>
        <p:nvCxnSpPr>
          <p:cNvPr id="57" name="Straight Arrow Connector 56">
            <a:extLst>
              <a:ext uri="{FF2B5EF4-FFF2-40B4-BE49-F238E27FC236}">
                <a16:creationId xmlns:a16="http://schemas.microsoft.com/office/drawing/2014/main" id="{B4596335-F41B-B94E-A367-DF3ECBC60CBC}"/>
              </a:ext>
            </a:extLst>
          </p:cNvPr>
          <p:cNvCxnSpPr>
            <a:cxnSpLocks/>
          </p:cNvCxnSpPr>
          <p:nvPr/>
        </p:nvCxnSpPr>
        <p:spPr>
          <a:xfrm>
            <a:off x="3089303" y="2019480"/>
            <a:ext cx="1402341" cy="3516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E6F6CFA-B33D-2740-AFD0-8000EC635105}"/>
              </a:ext>
            </a:extLst>
          </p:cNvPr>
          <p:cNvCxnSpPr>
            <a:cxnSpLocks/>
            <a:stCxn id="52" idx="2"/>
          </p:cNvCxnSpPr>
          <p:nvPr/>
        </p:nvCxnSpPr>
        <p:spPr>
          <a:xfrm flipH="1">
            <a:off x="1265592" y="2863491"/>
            <a:ext cx="3226052" cy="1755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4FFC75-05AA-B64C-9FEC-5EB22AFE8037}"/>
              </a:ext>
            </a:extLst>
          </p:cNvPr>
          <p:cNvCxnSpPr>
            <a:cxnSpLocks/>
            <a:stCxn id="8" idx="2"/>
          </p:cNvCxnSpPr>
          <p:nvPr/>
        </p:nvCxnSpPr>
        <p:spPr>
          <a:xfrm>
            <a:off x="1204415" y="3618036"/>
            <a:ext cx="3004680" cy="7684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29D3182-D235-0142-A6D1-4B571B0229A4}"/>
              </a:ext>
            </a:extLst>
          </p:cNvPr>
          <p:cNvCxnSpPr>
            <a:cxnSpLocks/>
            <a:stCxn id="22" idx="1"/>
            <a:endCxn id="53" idx="2"/>
          </p:cNvCxnSpPr>
          <p:nvPr/>
        </p:nvCxnSpPr>
        <p:spPr>
          <a:xfrm flipV="1">
            <a:off x="4318666" y="4617280"/>
            <a:ext cx="207675" cy="226124"/>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B260879-6472-2940-A1F0-5E190C961665}"/>
              </a:ext>
            </a:extLst>
          </p:cNvPr>
          <p:cNvCxnSpPr>
            <a:cxnSpLocks/>
          </p:cNvCxnSpPr>
          <p:nvPr/>
        </p:nvCxnSpPr>
        <p:spPr>
          <a:xfrm flipH="1" flipV="1">
            <a:off x="4250290" y="3959011"/>
            <a:ext cx="275794" cy="1504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7451F10-D6E9-DC4D-9901-ED9E50BB0D4D}"/>
              </a:ext>
            </a:extLst>
          </p:cNvPr>
          <p:cNvCxnSpPr>
            <a:cxnSpLocks/>
          </p:cNvCxnSpPr>
          <p:nvPr/>
        </p:nvCxnSpPr>
        <p:spPr>
          <a:xfrm flipH="1" flipV="1">
            <a:off x="1195754" y="3560269"/>
            <a:ext cx="2535589" cy="2641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F85FD57-BFC0-2D45-81E1-E700B5F02964}"/>
              </a:ext>
            </a:extLst>
          </p:cNvPr>
          <p:cNvCxnSpPr>
            <a:cxnSpLocks/>
          </p:cNvCxnSpPr>
          <p:nvPr/>
        </p:nvCxnSpPr>
        <p:spPr>
          <a:xfrm flipV="1">
            <a:off x="1585381" y="3202018"/>
            <a:ext cx="1211758" cy="624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9836EAE-B522-CD48-8C8B-710B2AEA2261}"/>
              </a:ext>
            </a:extLst>
          </p:cNvPr>
          <p:cNvCxnSpPr>
            <a:cxnSpLocks/>
          </p:cNvCxnSpPr>
          <p:nvPr/>
        </p:nvCxnSpPr>
        <p:spPr>
          <a:xfrm flipH="1">
            <a:off x="4934906" y="3588585"/>
            <a:ext cx="1144227" cy="6721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00C54B9-A8B4-B64F-85A8-4E747B807B27}"/>
              </a:ext>
            </a:extLst>
          </p:cNvPr>
          <p:cNvCxnSpPr>
            <a:cxnSpLocks/>
          </p:cNvCxnSpPr>
          <p:nvPr/>
        </p:nvCxnSpPr>
        <p:spPr>
          <a:xfrm>
            <a:off x="913804" y="3451180"/>
            <a:ext cx="4580121" cy="1809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57EB117-C6E1-3C4A-A1FD-57E435CF145E}"/>
              </a:ext>
            </a:extLst>
          </p:cNvPr>
          <p:cNvCxnSpPr>
            <a:cxnSpLocks/>
          </p:cNvCxnSpPr>
          <p:nvPr/>
        </p:nvCxnSpPr>
        <p:spPr>
          <a:xfrm>
            <a:off x="769175" y="3335345"/>
            <a:ext cx="6281975" cy="758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1BF3DA9-0CF3-3548-AB9A-33C3DB2B9227}"/>
              </a:ext>
            </a:extLst>
          </p:cNvPr>
          <p:cNvSpPr txBox="1"/>
          <p:nvPr/>
        </p:nvSpPr>
        <p:spPr>
          <a:xfrm>
            <a:off x="4111459" y="1889333"/>
            <a:ext cx="1618290" cy="507831"/>
          </a:xfrm>
          <a:prstGeom prst="rect">
            <a:avLst/>
          </a:prstGeom>
          <a:noFill/>
        </p:spPr>
        <p:txBody>
          <a:bodyPr wrap="square" rtlCol="0">
            <a:spAutoFit/>
          </a:bodyPr>
          <a:lstStyle/>
          <a:p>
            <a:r>
              <a:rPr lang="en-US" sz="1350" dirty="0"/>
              <a:t>{POST: New Booking}</a:t>
            </a:r>
          </a:p>
        </p:txBody>
      </p:sp>
      <p:sp>
        <p:nvSpPr>
          <p:cNvPr id="32" name="TextBox 31">
            <a:extLst>
              <a:ext uri="{FF2B5EF4-FFF2-40B4-BE49-F238E27FC236}">
                <a16:creationId xmlns:a16="http://schemas.microsoft.com/office/drawing/2014/main" id="{7D48ABBC-6C13-7A45-B2D4-E412B8EDF5CF}"/>
              </a:ext>
            </a:extLst>
          </p:cNvPr>
          <p:cNvSpPr txBox="1"/>
          <p:nvPr/>
        </p:nvSpPr>
        <p:spPr>
          <a:xfrm>
            <a:off x="2148531" y="2650964"/>
            <a:ext cx="1844090" cy="253916"/>
          </a:xfrm>
          <a:prstGeom prst="rect">
            <a:avLst/>
          </a:prstGeom>
          <a:noFill/>
        </p:spPr>
        <p:txBody>
          <a:bodyPr wrap="square" rtlCol="0">
            <a:spAutoFit/>
          </a:bodyPr>
          <a:lstStyle/>
          <a:p>
            <a:r>
              <a:rPr lang="en-US" sz="1050" dirty="0"/>
              <a:t>{Create New Booking}</a:t>
            </a:r>
          </a:p>
        </p:txBody>
      </p:sp>
      <p:sp>
        <p:nvSpPr>
          <p:cNvPr id="33" name="TextBox 32">
            <a:extLst>
              <a:ext uri="{FF2B5EF4-FFF2-40B4-BE49-F238E27FC236}">
                <a16:creationId xmlns:a16="http://schemas.microsoft.com/office/drawing/2014/main" id="{E120028E-554C-934F-9510-B17F10E10644}"/>
              </a:ext>
            </a:extLst>
          </p:cNvPr>
          <p:cNvSpPr txBox="1"/>
          <p:nvPr/>
        </p:nvSpPr>
        <p:spPr>
          <a:xfrm>
            <a:off x="2077149" y="4026386"/>
            <a:ext cx="1844090" cy="253916"/>
          </a:xfrm>
          <a:prstGeom prst="rect">
            <a:avLst/>
          </a:prstGeom>
          <a:noFill/>
        </p:spPr>
        <p:txBody>
          <a:bodyPr wrap="square" rtlCol="0">
            <a:spAutoFit/>
          </a:bodyPr>
          <a:lstStyle/>
          <a:p>
            <a:r>
              <a:rPr lang="en-US" sz="1050" dirty="0"/>
              <a:t>{Write New Booking}</a:t>
            </a:r>
          </a:p>
        </p:txBody>
      </p:sp>
      <p:sp>
        <p:nvSpPr>
          <p:cNvPr id="35" name="TextBox 34">
            <a:extLst>
              <a:ext uri="{FF2B5EF4-FFF2-40B4-BE49-F238E27FC236}">
                <a16:creationId xmlns:a16="http://schemas.microsoft.com/office/drawing/2014/main" id="{43A658F5-18EE-7246-99D1-598CD85B2FBB}"/>
              </a:ext>
            </a:extLst>
          </p:cNvPr>
          <p:cNvSpPr txBox="1"/>
          <p:nvPr/>
        </p:nvSpPr>
        <p:spPr>
          <a:xfrm>
            <a:off x="4036615" y="4507364"/>
            <a:ext cx="1844090" cy="253916"/>
          </a:xfrm>
          <a:prstGeom prst="rect">
            <a:avLst/>
          </a:prstGeom>
          <a:noFill/>
        </p:spPr>
        <p:txBody>
          <a:bodyPr wrap="square" rtlCol="0">
            <a:spAutoFit/>
          </a:bodyPr>
          <a:lstStyle/>
          <a:p>
            <a:r>
              <a:rPr lang="en-US" sz="1050" dirty="0"/>
              <a:t>{Read/Write Rows}</a:t>
            </a:r>
          </a:p>
        </p:txBody>
      </p:sp>
      <p:sp>
        <p:nvSpPr>
          <p:cNvPr id="36" name="TextBox 35">
            <a:extLst>
              <a:ext uri="{FF2B5EF4-FFF2-40B4-BE49-F238E27FC236}">
                <a16:creationId xmlns:a16="http://schemas.microsoft.com/office/drawing/2014/main" id="{8941B072-1BE5-7F4C-844B-B2E29EC666D4}"/>
              </a:ext>
            </a:extLst>
          </p:cNvPr>
          <p:cNvSpPr txBox="1"/>
          <p:nvPr/>
        </p:nvSpPr>
        <p:spPr>
          <a:xfrm>
            <a:off x="3885659" y="3728178"/>
            <a:ext cx="1844090" cy="253916"/>
          </a:xfrm>
          <a:prstGeom prst="rect">
            <a:avLst/>
          </a:prstGeom>
          <a:noFill/>
        </p:spPr>
        <p:txBody>
          <a:bodyPr wrap="square" rtlCol="0">
            <a:spAutoFit/>
          </a:bodyPr>
          <a:lstStyle/>
          <a:p>
            <a:r>
              <a:rPr lang="en-US" sz="1050" dirty="0"/>
              <a:t>{Create Account Objects}</a:t>
            </a:r>
          </a:p>
        </p:txBody>
      </p:sp>
      <p:sp>
        <p:nvSpPr>
          <p:cNvPr id="39" name="TextBox 38">
            <a:extLst>
              <a:ext uri="{FF2B5EF4-FFF2-40B4-BE49-F238E27FC236}">
                <a16:creationId xmlns:a16="http://schemas.microsoft.com/office/drawing/2014/main" id="{DD7F7908-2548-B147-AADC-4ED80B4DE6CE}"/>
              </a:ext>
            </a:extLst>
          </p:cNvPr>
          <p:cNvSpPr txBox="1"/>
          <p:nvPr/>
        </p:nvSpPr>
        <p:spPr>
          <a:xfrm>
            <a:off x="2122862" y="3702673"/>
            <a:ext cx="1844090" cy="253916"/>
          </a:xfrm>
          <a:prstGeom prst="rect">
            <a:avLst/>
          </a:prstGeom>
          <a:noFill/>
        </p:spPr>
        <p:txBody>
          <a:bodyPr wrap="square" rtlCol="0">
            <a:spAutoFit/>
          </a:bodyPr>
          <a:lstStyle/>
          <a:p>
            <a:r>
              <a:rPr lang="en-US" sz="1050" dirty="0"/>
              <a:t>{Get CC Details}</a:t>
            </a:r>
          </a:p>
        </p:txBody>
      </p:sp>
      <p:sp>
        <p:nvSpPr>
          <p:cNvPr id="40" name="TextBox 39">
            <a:extLst>
              <a:ext uri="{FF2B5EF4-FFF2-40B4-BE49-F238E27FC236}">
                <a16:creationId xmlns:a16="http://schemas.microsoft.com/office/drawing/2014/main" id="{22BE2ECD-AAA8-1149-8D84-B768AD0545E5}"/>
              </a:ext>
            </a:extLst>
          </p:cNvPr>
          <p:cNvSpPr txBox="1"/>
          <p:nvPr/>
        </p:nvSpPr>
        <p:spPr>
          <a:xfrm>
            <a:off x="2099990" y="2945231"/>
            <a:ext cx="1844090" cy="253916"/>
          </a:xfrm>
          <a:prstGeom prst="rect">
            <a:avLst/>
          </a:prstGeom>
          <a:noFill/>
        </p:spPr>
        <p:txBody>
          <a:bodyPr wrap="square" rtlCol="0">
            <a:spAutoFit/>
          </a:bodyPr>
          <a:lstStyle/>
          <a:p>
            <a:r>
              <a:rPr lang="en-US" sz="1050" dirty="0"/>
              <a:t>{Take Payment}</a:t>
            </a:r>
          </a:p>
        </p:txBody>
      </p:sp>
      <p:cxnSp>
        <p:nvCxnSpPr>
          <p:cNvPr id="41" name="Straight Arrow Connector 40">
            <a:extLst>
              <a:ext uri="{FF2B5EF4-FFF2-40B4-BE49-F238E27FC236}">
                <a16:creationId xmlns:a16="http://schemas.microsoft.com/office/drawing/2014/main" id="{AA7C26FA-87E7-8844-8CE6-F14763429284}"/>
              </a:ext>
            </a:extLst>
          </p:cNvPr>
          <p:cNvCxnSpPr>
            <a:cxnSpLocks/>
          </p:cNvCxnSpPr>
          <p:nvPr/>
        </p:nvCxnSpPr>
        <p:spPr>
          <a:xfrm flipH="1" flipV="1">
            <a:off x="465993" y="1734765"/>
            <a:ext cx="1772577" cy="128467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C17CD25-3CC3-1B44-9EAB-7A97722CB640}"/>
              </a:ext>
            </a:extLst>
          </p:cNvPr>
          <p:cNvSpPr txBox="1"/>
          <p:nvPr/>
        </p:nvSpPr>
        <p:spPr>
          <a:xfrm>
            <a:off x="1243928" y="2228288"/>
            <a:ext cx="1844090" cy="253916"/>
          </a:xfrm>
          <a:prstGeom prst="rect">
            <a:avLst/>
          </a:prstGeom>
          <a:noFill/>
        </p:spPr>
        <p:txBody>
          <a:bodyPr wrap="square" rtlCol="0">
            <a:spAutoFit/>
          </a:bodyPr>
          <a:lstStyle/>
          <a:p>
            <a:r>
              <a:rPr lang="en-US" sz="1050" dirty="0"/>
              <a:t>{Call Payment Provider}</a:t>
            </a:r>
          </a:p>
        </p:txBody>
      </p:sp>
      <p:sp>
        <p:nvSpPr>
          <p:cNvPr id="48" name="TextBox 47">
            <a:extLst>
              <a:ext uri="{FF2B5EF4-FFF2-40B4-BE49-F238E27FC236}">
                <a16:creationId xmlns:a16="http://schemas.microsoft.com/office/drawing/2014/main" id="{1CA416A8-90AF-AA41-AC0E-B8AD7222C439}"/>
              </a:ext>
            </a:extLst>
          </p:cNvPr>
          <p:cNvSpPr txBox="1"/>
          <p:nvPr/>
        </p:nvSpPr>
        <p:spPr>
          <a:xfrm>
            <a:off x="4036615" y="3412421"/>
            <a:ext cx="1844090" cy="253916"/>
          </a:xfrm>
          <a:prstGeom prst="rect">
            <a:avLst/>
          </a:prstGeom>
          <a:noFill/>
        </p:spPr>
        <p:txBody>
          <a:bodyPr wrap="square" rtlCol="0">
            <a:spAutoFit/>
          </a:bodyPr>
          <a:lstStyle/>
          <a:p>
            <a:r>
              <a:rPr lang="en-US" sz="1050" dirty="0"/>
              <a:t>{Ready Housekeeping}</a:t>
            </a:r>
          </a:p>
        </p:txBody>
      </p:sp>
      <p:cxnSp>
        <p:nvCxnSpPr>
          <p:cNvPr id="58" name="Straight Arrow Connector 57">
            <a:extLst>
              <a:ext uri="{FF2B5EF4-FFF2-40B4-BE49-F238E27FC236}">
                <a16:creationId xmlns:a16="http://schemas.microsoft.com/office/drawing/2014/main" id="{DA309B78-7582-D846-A3D8-6B60D0EAFFCD}"/>
              </a:ext>
            </a:extLst>
          </p:cNvPr>
          <p:cNvCxnSpPr>
            <a:cxnSpLocks/>
          </p:cNvCxnSpPr>
          <p:nvPr/>
        </p:nvCxnSpPr>
        <p:spPr>
          <a:xfrm flipH="1" flipV="1">
            <a:off x="6974016" y="1443409"/>
            <a:ext cx="487442" cy="15085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D0CB682-68AB-774A-804B-96FDC39CEDD6}"/>
              </a:ext>
            </a:extLst>
          </p:cNvPr>
          <p:cNvSpPr txBox="1"/>
          <p:nvPr/>
        </p:nvSpPr>
        <p:spPr>
          <a:xfrm>
            <a:off x="6455365" y="1837982"/>
            <a:ext cx="1844090" cy="253916"/>
          </a:xfrm>
          <a:prstGeom prst="rect">
            <a:avLst/>
          </a:prstGeom>
          <a:noFill/>
        </p:spPr>
        <p:txBody>
          <a:bodyPr wrap="square" rtlCol="0">
            <a:spAutoFit/>
          </a:bodyPr>
          <a:lstStyle/>
          <a:p>
            <a:r>
              <a:rPr lang="en-US" sz="1050" dirty="0"/>
              <a:t>{Call Channels}</a:t>
            </a:r>
          </a:p>
        </p:txBody>
      </p:sp>
      <p:cxnSp>
        <p:nvCxnSpPr>
          <p:cNvPr id="62" name="Straight Arrow Connector 61">
            <a:extLst>
              <a:ext uri="{FF2B5EF4-FFF2-40B4-BE49-F238E27FC236}">
                <a16:creationId xmlns:a16="http://schemas.microsoft.com/office/drawing/2014/main" id="{66270837-7DBE-A746-89C0-018A58A59622}"/>
              </a:ext>
            </a:extLst>
          </p:cNvPr>
          <p:cNvCxnSpPr>
            <a:cxnSpLocks/>
          </p:cNvCxnSpPr>
          <p:nvPr/>
        </p:nvCxnSpPr>
        <p:spPr>
          <a:xfrm flipH="1">
            <a:off x="4934906" y="3708722"/>
            <a:ext cx="1992772" cy="677727"/>
          </a:xfrm>
          <a:prstGeom prst="straightConnector1">
            <a:avLst/>
          </a:prstGeom>
          <a:ln w="57150">
            <a:headEnd type="triangl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240E6C5-38E7-2744-92E5-6B732081E188}"/>
              </a:ext>
            </a:extLst>
          </p:cNvPr>
          <p:cNvSpPr txBox="1"/>
          <p:nvPr/>
        </p:nvSpPr>
        <p:spPr>
          <a:xfrm>
            <a:off x="5882898" y="3991282"/>
            <a:ext cx="1844090" cy="253916"/>
          </a:xfrm>
          <a:prstGeom prst="rect">
            <a:avLst/>
          </a:prstGeom>
          <a:noFill/>
        </p:spPr>
        <p:txBody>
          <a:bodyPr wrap="square" rtlCol="0">
            <a:spAutoFit/>
          </a:bodyPr>
          <a:lstStyle/>
          <a:p>
            <a:r>
              <a:rPr lang="en-US" sz="1050" dirty="0"/>
              <a:t>{Get Channels}</a:t>
            </a:r>
          </a:p>
        </p:txBody>
      </p:sp>
      <p:cxnSp>
        <p:nvCxnSpPr>
          <p:cNvPr id="65" name="Straight Arrow Connector 64">
            <a:extLst>
              <a:ext uri="{FF2B5EF4-FFF2-40B4-BE49-F238E27FC236}">
                <a16:creationId xmlns:a16="http://schemas.microsoft.com/office/drawing/2014/main" id="{D9C10A21-62B6-0442-9394-05C00B9B1C98}"/>
              </a:ext>
            </a:extLst>
          </p:cNvPr>
          <p:cNvCxnSpPr>
            <a:cxnSpLocks/>
            <a:endCxn id="53" idx="1"/>
          </p:cNvCxnSpPr>
          <p:nvPr/>
        </p:nvCxnSpPr>
        <p:spPr>
          <a:xfrm>
            <a:off x="745193" y="3540125"/>
            <a:ext cx="3517604" cy="8232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7CBE405-F40B-934E-8D94-F4A968121074}"/>
              </a:ext>
            </a:extLst>
          </p:cNvPr>
          <p:cNvSpPr txBox="1"/>
          <p:nvPr/>
        </p:nvSpPr>
        <p:spPr>
          <a:xfrm>
            <a:off x="269378" y="3739097"/>
            <a:ext cx="1844090" cy="253916"/>
          </a:xfrm>
          <a:prstGeom prst="rect">
            <a:avLst/>
          </a:prstGeom>
          <a:noFill/>
        </p:spPr>
        <p:txBody>
          <a:bodyPr wrap="square" rtlCol="0">
            <a:spAutoFit/>
          </a:bodyPr>
          <a:lstStyle/>
          <a:p>
            <a:r>
              <a:rPr lang="en-US" sz="1050" dirty="0"/>
              <a:t>{Update Booking}</a:t>
            </a:r>
          </a:p>
        </p:txBody>
      </p:sp>
      <p:sp>
        <p:nvSpPr>
          <p:cNvPr id="67" name="TextBox 66">
            <a:extLst>
              <a:ext uri="{FF2B5EF4-FFF2-40B4-BE49-F238E27FC236}">
                <a16:creationId xmlns:a16="http://schemas.microsoft.com/office/drawing/2014/main" id="{87730539-4059-8241-8CCC-5D820AECC54B}"/>
              </a:ext>
            </a:extLst>
          </p:cNvPr>
          <p:cNvSpPr txBox="1"/>
          <p:nvPr/>
        </p:nvSpPr>
        <p:spPr>
          <a:xfrm>
            <a:off x="5049847" y="3667877"/>
            <a:ext cx="1844090" cy="253916"/>
          </a:xfrm>
          <a:prstGeom prst="rect">
            <a:avLst/>
          </a:prstGeom>
          <a:noFill/>
        </p:spPr>
        <p:txBody>
          <a:bodyPr wrap="square" rtlCol="0">
            <a:spAutoFit/>
          </a:bodyPr>
          <a:lstStyle/>
          <a:p>
            <a:r>
              <a:rPr lang="en-US" sz="1050" dirty="0"/>
              <a:t>{Write Housekeeping}</a:t>
            </a:r>
          </a:p>
        </p:txBody>
      </p:sp>
      <p:sp>
        <p:nvSpPr>
          <p:cNvPr id="69" name="TextBox 68">
            <a:extLst>
              <a:ext uri="{FF2B5EF4-FFF2-40B4-BE49-F238E27FC236}">
                <a16:creationId xmlns:a16="http://schemas.microsoft.com/office/drawing/2014/main" id="{59E7D022-0806-7A44-BC17-9B5B83B671CA}"/>
              </a:ext>
            </a:extLst>
          </p:cNvPr>
          <p:cNvSpPr txBox="1"/>
          <p:nvPr/>
        </p:nvSpPr>
        <p:spPr>
          <a:xfrm>
            <a:off x="3746560" y="3009986"/>
            <a:ext cx="1844090" cy="253916"/>
          </a:xfrm>
          <a:prstGeom prst="rect">
            <a:avLst/>
          </a:prstGeom>
          <a:noFill/>
        </p:spPr>
        <p:txBody>
          <a:bodyPr wrap="square" rtlCol="0">
            <a:spAutoFit/>
          </a:bodyPr>
          <a:lstStyle/>
          <a:p>
            <a:r>
              <a:rPr lang="en-US" sz="1050" dirty="0"/>
              <a:t>{Inform Channels}</a:t>
            </a:r>
          </a:p>
        </p:txBody>
      </p:sp>
    </p:spTree>
    <p:extLst>
      <p:ext uri="{BB962C8B-B14F-4D97-AF65-F5344CB8AC3E}">
        <p14:creationId xmlns:p14="http://schemas.microsoft.com/office/powerpoint/2010/main" val="56716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2" grpId="0"/>
      <p:bldP spid="33" grpId="0"/>
      <p:bldP spid="35" grpId="0"/>
      <p:bldP spid="36" grpId="0"/>
      <p:bldP spid="39" grpId="0"/>
      <p:bldP spid="40" grpId="0"/>
      <p:bldP spid="46" grpId="0"/>
      <p:bldP spid="48" grpId="0"/>
      <p:bldP spid="60" grpId="0"/>
      <p:bldP spid="63" grpId="0"/>
      <p:bldP spid="66" grpId="0"/>
      <p:bldP spid="67" grpId="0"/>
      <p:bldP spid="67" grpId="1"/>
      <p:bldP spid="6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5B021-3A08-1A42-B1E0-91E7AC0F2801}"/>
              </a:ext>
            </a:extLst>
          </p:cNvPr>
          <p:cNvSpPr/>
          <p:nvPr/>
        </p:nvSpPr>
        <p:spPr>
          <a:xfrm>
            <a:off x="1900031" y="203921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Rectangle 6">
            <a:extLst>
              <a:ext uri="{FF2B5EF4-FFF2-40B4-BE49-F238E27FC236}">
                <a16:creationId xmlns:a16="http://schemas.microsoft.com/office/drawing/2014/main" id="{74E5CD2E-969E-6A4C-A995-31639025A468}"/>
              </a:ext>
            </a:extLst>
          </p:cNvPr>
          <p:cNvSpPr/>
          <p:nvPr/>
        </p:nvSpPr>
        <p:spPr>
          <a:xfrm>
            <a:off x="5889606" y="2069904"/>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8" name="TextBox 7">
            <a:extLst>
              <a:ext uri="{FF2B5EF4-FFF2-40B4-BE49-F238E27FC236}">
                <a16:creationId xmlns:a16="http://schemas.microsoft.com/office/drawing/2014/main" id="{027B6CBF-AF28-AB41-909C-6EBEA5D41480}"/>
              </a:ext>
            </a:extLst>
          </p:cNvPr>
          <p:cNvSpPr txBox="1"/>
          <p:nvPr/>
        </p:nvSpPr>
        <p:spPr>
          <a:xfrm>
            <a:off x="2009473" y="215897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9" name="TextBox 8">
            <a:extLst>
              <a:ext uri="{FF2B5EF4-FFF2-40B4-BE49-F238E27FC236}">
                <a16:creationId xmlns:a16="http://schemas.microsoft.com/office/drawing/2014/main" id="{31B3687D-9011-CC4E-95DC-DD68D547EE48}"/>
              </a:ext>
            </a:extLst>
          </p:cNvPr>
          <p:cNvSpPr txBox="1"/>
          <p:nvPr/>
        </p:nvSpPr>
        <p:spPr>
          <a:xfrm>
            <a:off x="6071617" y="218966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0" name="Flowchart: Magnetic Disk 12">
            <a:extLst>
              <a:ext uri="{FF2B5EF4-FFF2-40B4-BE49-F238E27FC236}">
                <a16:creationId xmlns:a16="http://schemas.microsoft.com/office/drawing/2014/main" id="{30691D87-1F70-EF40-88DF-A44049F8A0C0}"/>
              </a:ext>
            </a:extLst>
          </p:cNvPr>
          <p:cNvSpPr/>
          <p:nvPr/>
        </p:nvSpPr>
        <p:spPr>
          <a:xfrm>
            <a:off x="6837242" y="412572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11" name="Flowchart: Magnetic Disk 12">
            <a:extLst>
              <a:ext uri="{FF2B5EF4-FFF2-40B4-BE49-F238E27FC236}">
                <a16:creationId xmlns:a16="http://schemas.microsoft.com/office/drawing/2014/main" id="{B7B0E397-C359-7142-B613-6DB7654D0EC4}"/>
              </a:ext>
            </a:extLst>
          </p:cNvPr>
          <p:cNvSpPr/>
          <p:nvPr/>
        </p:nvSpPr>
        <p:spPr>
          <a:xfrm>
            <a:off x="2077504" y="415129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33" name="Flowchart: Magnetic Disk 12">
            <a:extLst>
              <a:ext uri="{FF2B5EF4-FFF2-40B4-BE49-F238E27FC236}">
                <a16:creationId xmlns:a16="http://schemas.microsoft.com/office/drawing/2014/main" id="{824DAEAD-6BA4-004C-8284-6BE9814B1D2D}"/>
              </a:ext>
            </a:extLst>
          </p:cNvPr>
          <p:cNvSpPr/>
          <p:nvPr/>
        </p:nvSpPr>
        <p:spPr>
          <a:xfrm>
            <a:off x="5620371" y="4144208"/>
            <a:ext cx="902491"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a:p>
            <a:pPr algn="ctr"/>
            <a:r>
              <a:rPr lang="en-GB" sz="1350" dirty="0">
                <a:solidFill>
                  <a:schemeClr val="tx1"/>
                </a:solidFill>
              </a:rPr>
              <a:t>Reference Cache</a:t>
            </a:r>
          </a:p>
        </p:txBody>
      </p:sp>
      <p:cxnSp>
        <p:nvCxnSpPr>
          <p:cNvPr id="35" name="Straight Arrow Connector 34">
            <a:extLst>
              <a:ext uri="{FF2B5EF4-FFF2-40B4-BE49-F238E27FC236}">
                <a16:creationId xmlns:a16="http://schemas.microsoft.com/office/drawing/2014/main" id="{D5013104-FFEE-5C41-B7B7-F6A97E3C79AB}"/>
              </a:ext>
            </a:extLst>
          </p:cNvPr>
          <p:cNvCxnSpPr>
            <a:cxnSpLocks/>
            <a:stCxn id="7" idx="2"/>
            <a:endCxn id="33" idx="4"/>
          </p:cNvCxnSpPr>
          <p:nvPr/>
        </p:nvCxnSpPr>
        <p:spPr>
          <a:xfrm>
            <a:off x="6518255" y="3891676"/>
            <a:ext cx="4607" cy="402776"/>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4A3713A-1F20-3C4B-A3BA-D28C3EA68A6E}"/>
              </a:ext>
            </a:extLst>
          </p:cNvPr>
          <p:cNvCxnSpPr>
            <a:cxnSpLocks/>
          </p:cNvCxnSpPr>
          <p:nvPr/>
        </p:nvCxnSpPr>
        <p:spPr>
          <a:xfrm>
            <a:off x="6601584" y="3860986"/>
            <a:ext cx="231052" cy="374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B66D0DE-FB65-E641-89CB-BA85ACFFDF09}"/>
              </a:ext>
            </a:extLst>
          </p:cNvPr>
          <p:cNvCxnSpPr>
            <a:cxnSpLocks/>
          </p:cNvCxnSpPr>
          <p:nvPr/>
        </p:nvCxnSpPr>
        <p:spPr>
          <a:xfrm flipH="1" flipV="1">
            <a:off x="6717109" y="3774071"/>
            <a:ext cx="278052" cy="349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5AE3B0A-62D5-8948-B303-5AF7A232995E}"/>
              </a:ext>
            </a:extLst>
          </p:cNvPr>
          <p:cNvSpPr txBox="1"/>
          <p:nvPr/>
        </p:nvSpPr>
        <p:spPr>
          <a:xfrm>
            <a:off x="299943" y="1031770"/>
            <a:ext cx="6281617" cy="507831"/>
          </a:xfrm>
          <a:prstGeom prst="rect">
            <a:avLst/>
          </a:prstGeom>
          <a:noFill/>
        </p:spPr>
        <p:txBody>
          <a:bodyPr wrap="square" rtlCol="0">
            <a:spAutoFit/>
          </a:bodyPr>
          <a:lstStyle/>
          <a:p>
            <a:pPr algn="ctr"/>
            <a:r>
              <a:rPr lang="en-US" sz="2700" b="1" dirty="0"/>
              <a:t> Messaging has Bulkheads</a:t>
            </a:r>
          </a:p>
        </p:txBody>
      </p:sp>
      <p:sp>
        <p:nvSpPr>
          <p:cNvPr id="21" name="Rectangle 20">
            <a:extLst>
              <a:ext uri="{FF2B5EF4-FFF2-40B4-BE49-F238E27FC236}">
                <a16:creationId xmlns:a16="http://schemas.microsoft.com/office/drawing/2014/main" id="{4F12E184-BD8F-6648-9B3D-F4E950E67509}"/>
              </a:ext>
            </a:extLst>
          </p:cNvPr>
          <p:cNvSpPr/>
          <p:nvPr/>
        </p:nvSpPr>
        <p:spPr>
          <a:xfrm>
            <a:off x="1458746" y="5189415"/>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2" name="Straight Arrow Connector 21">
            <a:extLst>
              <a:ext uri="{FF2B5EF4-FFF2-40B4-BE49-F238E27FC236}">
                <a16:creationId xmlns:a16="http://schemas.microsoft.com/office/drawing/2014/main" id="{5CB2D1DA-1AEE-F946-8745-C4BF2C36A8D8}"/>
              </a:ext>
            </a:extLst>
          </p:cNvPr>
          <p:cNvCxnSpPr>
            <a:cxnSpLocks/>
          </p:cNvCxnSpPr>
          <p:nvPr/>
        </p:nvCxnSpPr>
        <p:spPr>
          <a:xfrm flipV="1">
            <a:off x="6664260" y="3796220"/>
            <a:ext cx="0" cy="1393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Can 22">
            <a:extLst>
              <a:ext uri="{FF2B5EF4-FFF2-40B4-BE49-F238E27FC236}">
                <a16:creationId xmlns:a16="http://schemas.microsoft.com/office/drawing/2014/main" id="{37178C6D-D21A-0742-A126-A6A3136AF419}"/>
              </a:ext>
            </a:extLst>
          </p:cNvPr>
          <p:cNvSpPr/>
          <p:nvPr/>
        </p:nvSpPr>
        <p:spPr>
          <a:xfrm>
            <a:off x="6581562" y="444099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TextBox 23">
            <a:extLst>
              <a:ext uri="{FF2B5EF4-FFF2-40B4-BE49-F238E27FC236}">
                <a16:creationId xmlns:a16="http://schemas.microsoft.com/office/drawing/2014/main" id="{360D181C-23EE-5740-B08F-850840939F7D}"/>
              </a:ext>
            </a:extLst>
          </p:cNvPr>
          <p:cNvSpPr txBox="1"/>
          <p:nvPr/>
        </p:nvSpPr>
        <p:spPr>
          <a:xfrm>
            <a:off x="4247424" y="5357781"/>
            <a:ext cx="649152" cy="300082"/>
          </a:xfrm>
          <a:prstGeom prst="rect">
            <a:avLst/>
          </a:prstGeom>
          <a:noFill/>
        </p:spPr>
        <p:txBody>
          <a:bodyPr wrap="none" rtlCol="0">
            <a:spAutoFit/>
          </a:bodyPr>
          <a:lstStyle/>
          <a:p>
            <a:r>
              <a:rPr lang="en-US" sz="1350" dirty="0"/>
              <a:t>Broker</a:t>
            </a:r>
          </a:p>
        </p:txBody>
      </p:sp>
      <p:cxnSp>
        <p:nvCxnSpPr>
          <p:cNvPr id="5" name="Straight Connector 4">
            <a:extLst>
              <a:ext uri="{FF2B5EF4-FFF2-40B4-BE49-F238E27FC236}">
                <a16:creationId xmlns:a16="http://schemas.microsoft.com/office/drawing/2014/main" id="{35513EDC-3E0A-3E48-A8B8-508F26C8BD54}"/>
              </a:ext>
            </a:extLst>
          </p:cNvPr>
          <p:cNvCxnSpPr/>
          <p:nvPr/>
        </p:nvCxnSpPr>
        <p:spPr>
          <a:xfrm>
            <a:off x="4466897" y="1786759"/>
            <a:ext cx="0" cy="3134615"/>
          </a:xfrm>
          <a:prstGeom prst="line">
            <a:avLst/>
          </a:prstGeom>
          <a:ln w="1778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209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4.6 RabbitMQ and CAP Theorem</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61</a:t>
            </a:fld>
            <a:endParaRPr lang="en-US"/>
          </a:p>
        </p:txBody>
      </p:sp>
    </p:spTree>
    <p:extLst>
      <p:ext uri="{BB962C8B-B14F-4D97-AF65-F5344CB8AC3E}">
        <p14:creationId xmlns:p14="http://schemas.microsoft.com/office/powerpoint/2010/main" val="33675123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62</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3" idx="2"/>
            <a:endCxn id="15" idx="0"/>
          </p:cNvCxnSpPr>
          <p:nvPr/>
        </p:nvCxnSpPr>
        <p:spPr>
          <a:xfrm>
            <a:off x="876822" y="2868460"/>
            <a:ext cx="2755726" cy="3343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3" idx="2"/>
            <a:endCxn id="15" idx="1"/>
          </p:cNvCxnSpPr>
          <p:nvPr/>
        </p:nvCxnSpPr>
        <p:spPr>
          <a:xfrm>
            <a:off x="876822" y="2868460"/>
            <a:ext cx="2304789" cy="3487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7" name="Straight Arrow Connector 26"/>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4"/>
          </p:cNvCxnSpPr>
          <p:nvPr/>
        </p:nvCxnSpPr>
        <p:spPr>
          <a:xfrm>
            <a:off x="1327759" y="2724411"/>
            <a:ext cx="6400799"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ADE2A0AF-CE5A-4A44-8A1F-5D435B0F58AB}"/>
              </a:ext>
            </a:extLst>
          </p:cNvPr>
          <p:cNvCxnSpPr>
            <a:cxnSpLocks/>
            <a:stCxn id="7" idx="7"/>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71024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63</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46FDA8D-B2EC-014D-800C-4CF0D4A17D9A}"/>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29" name="Lightning Bolt 28">
            <a:extLst>
              <a:ext uri="{FF2B5EF4-FFF2-40B4-BE49-F238E27FC236}">
                <a16:creationId xmlns:a16="http://schemas.microsoft.com/office/drawing/2014/main" id="{0A3DF5BE-3A15-9D49-B144-E7DCB4D35556}"/>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64374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64</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876822" y="2868460"/>
            <a:ext cx="2304789" cy="348789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876822" y="2868460"/>
            <a:ext cx="2755726" cy="334384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A822D90-8B11-CB45-8788-229137E03B21}"/>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33" name="Lightning Bolt 32">
            <a:extLst>
              <a:ext uri="{FF2B5EF4-FFF2-40B4-BE49-F238E27FC236}">
                <a16:creationId xmlns:a16="http://schemas.microsoft.com/office/drawing/2014/main" id="{BDAF3FB1-06D3-A94F-983D-95F3E675ECFE}"/>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8517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65</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B5D6C86-C7FA-AC40-ADAF-438B7B5995AD}"/>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29" name="Lightning Bolt 28">
            <a:extLst>
              <a:ext uri="{FF2B5EF4-FFF2-40B4-BE49-F238E27FC236}">
                <a16:creationId xmlns:a16="http://schemas.microsoft.com/office/drawing/2014/main" id="{79F6AB95-53A2-C04D-95C2-4F26215CF7C8}"/>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42507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66</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Unsychronized</a:t>
            </a:r>
            <a:endParaRPr lang="en-US" dirty="0"/>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91075BC-75E3-CD4D-90BD-1BF52A184530}"/>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87838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67</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BCA1A1B-A93C-124B-B7CE-0C7B795F870F}"/>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48474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68</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216DA05-7985-7B48-B89E-6191CF048612}"/>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06081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69</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8408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346942" y="4172910"/>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492639" y="4183795"/>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677010" y="4886996"/>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820662" y="2349860"/>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p:cNvSpPr/>
          <p:nvPr/>
        </p:nvSpPr>
        <p:spPr>
          <a:xfrm>
            <a:off x="2504739" y="2334318"/>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513374" y="2318064"/>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7" name="Rectangle 6"/>
          <p:cNvSpPr/>
          <p:nvPr/>
        </p:nvSpPr>
        <p:spPr>
          <a:xfrm>
            <a:off x="7368328" y="2318065"/>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 name="TextBox 1">
            <a:extLst>
              <a:ext uri="{FF2B5EF4-FFF2-40B4-BE49-F238E27FC236}">
                <a16:creationId xmlns:a16="http://schemas.microsoft.com/office/drawing/2014/main" id="{B1A4950D-A811-5240-BC2A-4BEE3B998BB8}"/>
              </a:ext>
            </a:extLst>
          </p:cNvPr>
          <p:cNvSpPr txBox="1"/>
          <p:nvPr/>
        </p:nvSpPr>
        <p:spPr>
          <a:xfrm>
            <a:off x="930104" y="246961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86750" y="24540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680902" y="247714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535205" y="247714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240245" y="44112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986819" y="1334189"/>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4039697" y="5066904"/>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380833" y="427370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235136" y="427370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308384" y="438821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382008" y="44112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820661" y="440375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853648" y="4171630"/>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484839" y="416072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373033" y="4250639"/>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TextBox 40">
            <a:extLst>
              <a:ext uri="{FF2B5EF4-FFF2-40B4-BE49-F238E27FC236}">
                <a16:creationId xmlns:a16="http://schemas.microsoft.com/office/drawing/2014/main" id="{8241D194-4F11-3240-B1A4-C56094D8AA02}"/>
              </a:ext>
            </a:extLst>
          </p:cNvPr>
          <p:cNvSpPr txBox="1"/>
          <p:nvPr/>
        </p:nvSpPr>
        <p:spPr>
          <a:xfrm>
            <a:off x="5156867" y="4263741"/>
            <a:ext cx="1193192" cy="923330"/>
          </a:xfrm>
          <a:prstGeom prst="rect">
            <a:avLst/>
          </a:prstGeom>
          <a:noFill/>
        </p:spPr>
        <p:txBody>
          <a:bodyPr wrap="square" rtlCol="0">
            <a:spAutoFit/>
          </a:bodyPr>
          <a:lstStyle/>
          <a:p>
            <a:pPr algn="ctr"/>
            <a:r>
              <a:rPr lang="en-US" sz="1350" dirty="0"/>
              <a:t>Channels subscribes to a ‘topic’ on the broker</a:t>
            </a:r>
          </a:p>
        </p:txBody>
      </p:sp>
      <p:sp>
        <p:nvSpPr>
          <p:cNvPr id="43" name="TextBox 42">
            <a:extLst>
              <a:ext uri="{FF2B5EF4-FFF2-40B4-BE49-F238E27FC236}">
                <a16:creationId xmlns:a16="http://schemas.microsoft.com/office/drawing/2014/main" id="{C11B2BDA-6F1A-8D49-A7C8-14DB792680FA}"/>
              </a:ext>
            </a:extLst>
          </p:cNvPr>
          <p:cNvSpPr txBox="1"/>
          <p:nvPr/>
        </p:nvSpPr>
        <p:spPr>
          <a:xfrm>
            <a:off x="555638" y="4199874"/>
            <a:ext cx="1193192" cy="1131079"/>
          </a:xfrm>
          <a:prstGeom prst="rect">
            <a:avLst/>
          </a:prstGeom>
          <a:noFill/>
        </p:spPr>
        <p:txBody>
          <a:bodyPr wrap="square" rtlCol="0">
            <a:spAutoFit/>
          </a:bodyPr>
          <a:lstStyle/>
          <a:p>
            <a:pPr algn="ctr"/>
            <a:r>
              <a:rPr lang="en-US" sz="1350" dirty="0"/>
              <a:t>Consumer has no notion of producer, just a topic on </a:t>
            </a:r>
            <a:r>
              <a:rPr lang="en-US" sz="1350" dirty="0" err="1"/>
              <a:t>tbe</a:t>
            </a:r>
            <a:r>
              <a:rPr lang="en-US" sz="1350" dirty="0"/>
              <a:t> broker</a:t>
            </a:r>
          </a:p>
        </p:txBody>
      </p:sp>
      <p:sp>
        <p:nvSpPr>
          <p:cNvPr id="30" name="TextBox 29">
            <a:extLst>
              <a:ext uri="{FF2B5EF4-FFF2-40B4-BE49-F238E27FC236}">
                <a16:creationId xmlns:a16="http://schemas.microsoft.com/office/drawing/2014/main" id="{68083A7F-B779-0548-BBEF-6A8FB446CF36}"/>
              </a:ext>
            </a:extLst>
          </p:cNvPr>
          <p:cNvSpPr txBox="1"/>
          <p:nvPr/>
        </p:nvSpPr>
        <p:spPr>
          <a:xfrm>
            <a:off x="2038572" y="1785891"/>
            <a:ext cx="4556647" cy="507831"/>
          </a:xfrm>
          <a:prstGeom prst="rect">
            <a:avLst/>
          </a:prstGeom>
          <a:noFill/>
        </p:spPr>
        <p:txBody>
          <a:bodyPr wrap="square" rtlCol="0">
            <a:spAutoFit/>
          </a:bodyPr>
          <a:lstStyle/>
          <a:p>
            <a:r>
              <a:rPr lang="en-US" sz="1350" dirty="0"/>
              <a:t>“</a:t>
            </a:r>
            <a:r>
              <a:rPr lang="en-GB" sz="1350" dirty="0"/>
              <a:t>Messaging over a lightweight message bus such as RabbitMQ</a:t>
            </a:r>
            <a:r>
              <a:rPr lang="en-US" sz="1350" dirty="0"/>
              <a:t>”</a:t>
            </a:r>
          </a:p>
        </p:txBody>
      </p:sp>
      <p:sp>
        <p:nvSpPr>
          <p:cNvPr id="31" name="TextBox 30">
            <a:extLst>
              <a:ext uri="{FF2B5EF4-FFF2-40B4-BE49-F238E27FC236}">
                <a16:creationId xmlns:a16="http://schemas.microsoft.com/office/drawing/2014/main" id="{A1B495C0-1EA5-1346-8D3D-D206676F0A34}"/>
              </a:ext>
            </a:extLst>
          </p:cNvPr>
          <p:cNvSpPr txBox="1"/>
          <p:nvPr/>
        </p:nvSpPr>
        <p:spPr>
          <a:xfrm>
            <a:off x="5355750" y="2027643"/>
            <a:ext cx="1414880" cy="230832"/>
          </a:xfrm>
          <a:prstGeom prst="rect">
            <a:avLst/>
          </a:prstGeom>
          <a:noFill/>
        </p:spPr>
        <p:txBody>
          <a:bodyPr wrap="square" rtlCol="0">
            <a:spAutoFit/>
          </a:bodyPr>
          <a:lstStyle/>
          <a:p>
            <a:pPr algn="ctr"/>
            <a:r>
              <a:rPr lang="en-US" sz="900" dirty="0"/>
              <a:t>Fowler and Lewis</a:t>
            </a:r>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8351" y="370037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4286" y="418589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980A2AF-C6A7-0444-A1C5-5D06006DDB5D}"/>
              </a:ext>
            </a:extLst>
          </p:cNvPr>
          <p:cNvSpPr/>
          <p:nvPr/>
        </p:nvSpPr>
        <p:spPr>
          <a:xfrm>
            <a:off x="4035020" y="2320168"/>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02549" y="247924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902480" y="427580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3983003" y="442375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7</a:t>
            </a:fld>
            <a:endParaRPr lang="en-GB"/>
          </a:p>
        </p:txBody>
      </p:sp>
    </p:spTree>
    <p:extLst>
      <p:ext uri="{BB962C8B-B14F-4D97-AF65-F5344CB8AC3E}">
        <p14:creationId xmlns:p14="http://schemas.microsoft.com/office/powerpoint/2010/main" val="312037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4.16667E-6 3.33333E-6 L 0.13346 0.04004 C 0.16145 0.04907 0.20325 0.05393 0.24687 0.05393 C 0.29674 0.05393 0.33658 0.04907 0.36458 0.04004 L 0.4983 3.33333E-6 " pathEditMode="relative" rAng="0" ptsTypes="AAAAA">
                                      <p:cBhvr>
                                        <p:cTn id="22" dur="2000" fill="hold"/>
                                        <p:tgtEl>
                                          <p:spTgt spid="32"/>
                                        </p:tgtEl>
                                        <p:attrNameLst>
                                          <p:attrName>ppt_x</p:attrName>
                                          <p:attrName>ppt_y</p:attrName>
                                        </p:attrNameLst>
                                      </p:cBhvr>
                                      <p:rCtr x="24909" y="2685"/>
                                    </p:animMotion>
                                  </p:childTnLst>
                                  <p:subTnLst>
                                    <p:set>
                                      <p:cBhvr override="childStyle">
                                        <p:cTn dur="1" fill="hold" display="0" masterRel="sameClick" afterEffect="1">
                                          <p:stCondLst>
                                            <p:cond evt="end" delay="0">
                                              <p:tn val="21"/>
                                            </p:cond>
                                          </p:stCondLst>
                                        </p:cTn>
                                        <p:tgtEl>
                                          <p:spTgt spid="3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1" grpId="0"/>
      <p:bldP spid="4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70</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50761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71</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60333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Unsychronized</a:t>
            </a:r>
            <a:endParaRPr lang="en-US" dirty="0"/>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81296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72</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60333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79191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73</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8133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74</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21479"/>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a:ln>
            <a:solidFill>
              <a:schemeClr val="accent1">
                <a:alpha val="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err="1">
                <a:solidFill>
                  <a:schemeClr val="bg2"/>
                </a:solidFill>
              </a:rPr>
              <a:t>myQueue</a:t>
            </a:r>
            <a:endParaRPr lang="en-US" dirty="0">
              <a:solidFill>
                <a:schemeClr val="bg2"/>
              </a:solidFill>
            </a:endParaRPr>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108531" y="324148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5426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75</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21479"/>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4" y="826718"/>
            <a:ext cx="1459283" cy="23799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a:ln>
            <a:solidFill>
              <a:schemeClr val="accent1">
                <a:alpha val="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err="1">
                <a:solidFill>
                  <a:schemeClr val="bg2"/>
                </a:solidFill>
              </a:rPr>
              <a:t>myQueue</a:t>
            </a:r>
            <a:endParaRPr lang="en-US" dirty="0">
              <a:solidFill>
                <a:schemeClr val="bg2"/>
              </a:solidFill>
            </a:endParaRPr>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Direct Access Storage 23"/>
          <p:cNvSpPr/>
          <p:nvPr/>
        </p:nvSpPr>
        <p:spPr>
          <a:xfrm>
            <a:off x="580372" y="310126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uble Brace 25"/>
          <p:cNvSpPr/>
          <p:nvPr/>
        </p:nvSpPr>
        <p:spPr>
          <a:xfrm>
            <a:off x="260959" y="273800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13" name="Straight Arrow Connector 12"/>
          <p:cNvCxnSpPr>
            <a:stCxn id="25" idx="1"/>
            <a:endCxn id="24" idx="0"/>
          </p:cNvCxnSpPr>
          <p:nvPr/>
        </p:nvCxnSpPr>
        <p:spPr>
          <a:xfrm flipH="1">
            <a:off x="1031309" y="431286"/>
            <a:ext cx="4137766" cy="266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24" idx="3"/>
            <a:endCxn id="25" idx="1"/>
          </p:cNvCxnSpPr>
          <p:nvPr/>
        </p:nvCxnSpPr>
        <p:spPr>
          <a:xfrm flipV="1">
            <a:off x="1181621" y="431286"/>
            <a:ext cx="3987454"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41778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76</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 </a:t>
            </a:r>
          </a:p>
          <a:p>
            <a:pPr algn="ctr"/>
            <a:r>
              <a:rPr lang="en-US" dirty="0"/>
              <a:t>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2781252" y="3389362"/>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321473" y="339874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4878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77</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 </a:t>
            </a:r>
          </a:p>
          <a:p>
            <a:pPr algn="ctr"/>
            <a:r>
              <a:rPr lang="en-US" dirty="0"/>
              <a:t>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2781252" y="3389362"/>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321473" y="339874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30596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78</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3377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79</a:t>
            </a:fld>
            <a:endParaRPr lang="en-US"/>
          </a:p>
        </p:txBody>
      </p:sp>
      <p:sp>
        <p:nvSpPr>
          <p:cNvPr id="4" name="TextBox 3"/>
          <p:cNvSpPr txBox="1"/>
          <p:nvPr/>
        </p:nvSpPr>
        <p:spPr>
          <a:xfrm>
            <a:off x="513567" y="2956143"/>
            <a:ext cx="8079288" cy="461665"/>
          </a:xfrm>
          <a:prstGeom prst="rect">
            <a:avLst/>
          </a:prstGeom>
          <a:noFill/>
        </p:spPr>
        <p:txBody>
          <a:bodyPr wrap="square" rtlCol="0">
            <a:spAutoFit/>
          </a:bodyPr>
          <a:lstStyle/>
          <a:p>
            <a:pPr algn="ctr"/>
            <a:r>
              <a:rPr lang="en-US" sz="2400" dirty="0"/>
              <a:t>So which CAP options does an RMQ cluster support?</a:t>
            </a:r>
          </a:p>
        </p:txBody>
      </p:sp>
    </p:spTree>
    <p:extLst>
      <p:ext uri="{BB962C8B-B14F-4D97-AF65-F5344CB8AC3E}">
        <p14:creationId xmlns:p14="http://schemas.microsoft.com/office/powerpoint/2010/main" val="1226296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448932" y="4164306"/>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594629" y="4175191"/>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499534" y="4886996"/>
            <a:ext cx="822807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563820" y="2309460"/>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p:cNvSpPr/>
          <p:nvPr/>
        </p:nvSpPr>
        <p:spPr>
          <a:xfrm>
            <a:off x="2448915" y="2309459"/>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15363" y="2309460"/>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7" name="Rectangle 6"/>
          <p:cNvSpPr/>
          <p:nvPr/>
        </p:nvSpPr>
        <p:spPr>
          <a:xfrm>
            <a:off x="7470318" y="2309461"/>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 name="TextBox 1">
            <a:extLst>
              <a:ext uri="{FF2B5EF4-FFF2-40B4-BE49-F238E27FC236}">
                <a16:creationId xmlns:a16="http://schemas.microsoft.com/office/drawing/2014/main" id="{B1A4950D-A811-5240-BC2A-4BEE3B998BB8}"/>
              </a:ext>
            </a:extLst>
          </p:cNvPr>
          <p:cNvSpPr txBox="1"/>
          <p:nvPr/>
        </p:nvSpPr>
        <p:spPr>
          <a:xfrm>
            <a:off x="673262" y="242922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30926" y="242922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782892" y="24685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637195" y="24685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342235" y="440267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986819" y="1334189"/>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4039697" y="5066904"/>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482823" y="426510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337126" y="426510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252560" y="436335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483998" y="440267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563820" y="436335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596806" y="4131231"/>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429015" y="4135871"/>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317209" y="422578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12" descr="Envelope">
            <a:extLst>
              <a:ext uri="{FF2B5EF4-FFF2-40B4-BE49-F238E27FC236}">
                <a16:creationId xmlns:a16="http://schemas.microsoft.com/office/drawing/2014/main" id="{98712390-3307-3A48-BBC0-AD17DDEB9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6813" y="4133780"/>
            <a:ext cx="601550" cy="601550"/>
          </a:xfrm>
          <a:prstGeom prst="rect">
            <a:avLst/>
          </a:prstGeom>
        </p:spPr>
      </p:pic>
      <p:pic>
        <p:nvPicPr>
          <p:cNvPr id="15" name="Graphic 14" descr="Open envelope">
            <a:extLst>
              <a:ext uri="{FF2B5EF4-FFF2-40B4-BE49-F238E27FC236}">
                <a16:creationId xmlns:a16="http://schemas.microsoft.com/office/drawing/2014/main" id="{AA2D9414-D006-4542-84D9-E2C953F451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8935" y="3499056"/>
            <a:ext cx="580161" cy="580161"/>
          </a:xfrm>
          <a:prstGeom prst="rect">
            <a:avLst/>
          </a:prstGeom>
        </p:spPr>
      </p:pic>
      <p:cxnSp>
        <p:nvCxnSpPr>
          <p:cNvPr id="17" name="Straight Arrow Connector 16">
            <a:extLst>
              <a:ext uri="{FF2B5EF4-FFF2-40B4-BE49-F238E27FC236}">
                <a16:creationId xmlns:a16="http://schemas.microsoft.com/office/drawing/2014/main" id="{CD221B03-3C68-864B-AB16-5FFA9D5DF932}"/>
              </a:ext>
            </a:extLst>
          </p:cNvPr>
          <p:cNvCxnSpPr>
            <a:cxnSpLocks/>
            <a:stCxn id="15" idx="0"/>
          </p:cNvCxnSpPr>
          <p:nvPr/>
        </p:nvCxnSpPr>
        <p:spPr>
          <a:xfrm flipV="1">
            <a:off x="3429015" y="2743290"/>
            <a:ext cx="1174945" cy="755766"/>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7213F74-3FC8-F548-AFC0-C820301C13EA}"/>
              </a:ext>
            </a:extLst>
          </p:cNvPr>
          <p:cNvSpPr txBox="1"/>
          <p:nvPr/>
        </p:nvSpPr>
        <p:spPr>
          <a:xfrm>
            <a:off x="4603960" y="2732398"/>
            <a:ext cx="273923" cy="600164"/>
          </a:xfrm>
          <a:prstGeom prst="rect">
            <a:avLst/>
          </a:prstGeom>
          <a:noFill/>
        </p:spPr>
        <p:txBody>
          <a:bodyPr wrap="square" rtlCol="0">
            <a:spAutoFit/>
          </a:bodyPr>
          <a:lstStyle/>
          <a:p>
            <a:r>
              <a:rPr lang="en-US" sz="3300" b="1" dirty="0"/>
              <a:t>?</a:t>
            </a:r>
          </a:p>
        </p:txBody>
      </p:sp>
      <p:cxnSp>
        <p:nvCxnSpPr>
          <p:cNvPr id="30" name="Straight Arrow Connector 29">
            <a:extLst>
              <a:ext uri="{FF2B5EF4-FFF2-40B4-BE49-F238E27FC236}">
                <a16:creationId xmlns:a16="http://schemas.microsoft.com/office/drawing/2014/main" id="{F31FD456-1194-7645-B572-9CC6F816A6AB}"/>
              </a:ext>
            </a:extLst>
          </p:cNvPr>
          <p:cNvCxnSpPr>
            <a:cxnSpLocks/>
          </p:cNvCxnSpPr>
          <p:nvPr/>
        </p:nvCxnSpPr>
        <p:spPr>
          <a:xfrm flipV="1">
            <a:off x="5032331" y="413495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350080D-4948-174A-B443-3279E05C5D45}"/>
              </a:ext>
            </a:extLst>
          </p:cNvPr>
          <p:cNvSpPr/>
          <p:nvPr/>
        </p:nvSpPr>
        <p:spPr>
          <a:xfrm>
            <a:off x="4053065" y="2269228"/>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32" name="TextBox 31">
            <a:extLst>
              <a:ext uri="{FF2B5EF4-FFF2-40B4-BE49-F238E27FC236}">
                <a16:creationId xmlns:a16="http://schemas.microsoft.com/office/drawing/2014/main" id="{106E93F0-63FE-2242-9528-07BEF70B90C3}"/>
              </a:ext>
            </a:extLst>
          </p:cNvPr>
          <p:cNvSpPr txBox="1"/>
          <p:nvPr/>
        </p:nvSpPr>
        <p:spPr>
          <a:xfrm>
            <a:off x="4220594" y="24283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0" name="Can 39">
            <a:extLst>
              <a:ext uri="{FF2B5EF4-FFF2-40B4-BE49-F238E27FC236}">
                <a16:creationId xmlns:a16="http://schemas.microsoft.com/office/drawing/2014/main" id="{2C5F5D66-190D-BF47-A81C-ED9C53F89470}"/>
              </a:ext>
            </a:extLst>
          </p:cNvPr>
          <p:cNvSpPr/>
          <p:nvPr/>
        </p:nvSpPr>
        <p:spPr>
          <a:xfrm>
            <a:off x="4920525" y="422486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1" name="Flowchart: Magnetic Disk 12">
            <a:extLst>
              <a:ext uri="{FF2B5EF4-FFF2-40B4-BE49-F238E27FC236}">
                <a16:creationId xmlns:a16="http://schemas.microsoft.com/office/drawing/2014/main" id="{838AD17E-6C18-B345-8092-969B9E387D04}"/>
              </a:ext>
            </a:extLst>
          </p:cNvPr>
          <p:cNvSpPr/>
          <p:nvPr/>
        </p:nvSpPr>
        <p:spPr>
          <a:xfrm>
            <a:off x="3921700" y="4362441"/>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Tree>
    <p:extLst>
      <p:ext uri="{BB962C8B-B14F-4D97-AF65-F5344CB8AC3E}">
        <p14:creationId xmlns:p14="http://schemas.microsoft.com/office/powerpoint/2010/main" val="345260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3.125E-6 -3.7037E-7 L 0.05143 0.04005 C 0.06211 0.04907 0.07812 0.05394 0.09505 0.05394 C 0.11419 0.05394 0.12955 0.04907 0.14023 0.04005 L 0.19179 -3.7037E-7 " pathEditMode="relative" rAng="0" ptsTypes="AAAAA">
                                      <p:cBhvr>
                                        <p:cTn id="10" dur="2000" fill="hold"/>
                                        <p:tgtEl>
                                          <p:spTgt spid="13"/>
                                        </p:tgtEl>
                                        <p:attrNameLst>
                                          <p:attrName>ppt_x</p:attrName>
                                          <p:attrName>ppt_y</p:attrName>
                                        </p:attrNameLst>
                                      </p:cBhvr>
                                      <p:rCtr x="9583" y="2685"/>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80</a:t>
            </a:fld>
            <a:endParaRPr lang="en-US"/>
          </a:p>
        </p:txBody>
      </p:sp>
      <p:sp>
        <p:nvSpPr>
          <p:cNvPr id="4" name="TextBox 3"/>
          <p:cNvSpPr txBox="1"/>
          <p:nvPr/>
        </p:nvSpPr>
        <p:spPr>
          <a:xfrm>
            <a:off x="87682" y="1377864"/>
            <a:ext cx="8918531" cy="523220"/>
          </a:xfrm>
          <a:prstGeom prst="rect">
            <a:avLst/>
          </a:prstGeom>
          <a:noFill/>
        </p:spPr>
        <p:txBody>
          <a:bodyPr wrap="square" rtlCol="0">
            <a:spAutoFit/>
          </a:bodyPr>
          <a:lstStyle/>
          <a:p>
            <a:pPr algn="ctr"/>
            <a:r>
              <a:rPr lang="en-US" sz="2800" dirty="0"/>
              <a:t>Pause Minority is Consistency (C) and Partition Tolerance (P)</a:t>
            </a:r>
          </a:p>
        </p:txBody>
      </p:sp>
      <p:sp>
        <p:nvSpPr>
          <p:cNvPr id="5" name="TextBox 4"/>
          <p:cNvSpPr txBox="1"/>
          <p:nvPr/>
        </p:nvSpPr>
        <p:spPr>
          <a:xfrm>
            <a:off x="1290181" y="2167003"/>
            <a:ext cx="6976997" cy="1015663"/>
          </a:xfrm>
          <a:prstGeom prst="rect">
            <a:avLst/>
          </a:prstGeom>
          <a:noFill/>
        </p:spPr>
        <p:txBody>
          <a:bodyPr wrap="square" rtlCol="0">
            <a:spAutoFit/>
          </a:bodyPr>
          <a:lstStyle/>
          <a:p>
            <a:pPr algn="ctr"/>
            <a:r>
              <a:rPr lang="en-US" sz="2000" dirty="0"/>
              <a:t>In normal operation we sacrifice latency—time taken for a message to propagate to all nodes for consistency—all nodes will have a copy of the message in case of failure.</a:t>
            </a:r>
          </a:p>
        </p:txBody>
      </p:sp>
      <p:sp>
        <p:nvSpPr>
          <p:cNvPr id="6" name="TextBox 5"/>
          <p:cNvSpPr txBox="1"/>
          <p:nvPr/>
        </p:nvSpPr>
        <p:spPr>
          <a:xfrm>
            <a:off x="0" y="3605497"/>
            <a:ext cx="8918531" cy="954107"/>
          </a:xfrm>
          <a:prstGeom prst="rect">
            <a:avLst/>
          </a:prstGeom>
          <a:noFill/>
        </p:spPr>
        <p:txBody>
          <a:bodyPr wrap="square" rtlCol="0">
            <a:spAutoFit/>
          </a:bodyPr>
          <a:lstStyle/>
          <a:p>
            <a:pPr algn="ctr"/>
            <a:r>
              <a:rPr lang="en-US" sz="2800" dirty="0"/>
              <a:t>Non-durable non-mirrored queues are Availability (A) and Partition Tolerance (P)</a:t>
            </a:r>
          </a:p>
        </p:txBody>
      </p:sp>
      <p:sp>
        <p:nvSpPr>
          <p:cNvPr id="7" name="TextBox 6"/>
          <p:cNvSpPr txBox="1"/>
          <p:nvPr/>
        </p:nvSpPr>
        <p:spPr>
          <a:xfrm>
            <a:off x="1179534" y="4887079"/>
            <a:ext cx="6976997" cy="1323439"/>
          </a:xfrm>
          <a:prstGeom prst="rect">
            <a:avLst/>
          </a:prstGeom>
          <a:noFill/>
        </p:spPr>
        <p:txBody>
          <a:bodyPr wrap="square" rtlCol="0">
            <a:spAutoFit/>
          </a:bodyPr>
          <a:lstStyle/>
          <a:p>
            <a:pPr algn="ctr"/>
            <a:r>
              <a:rPr lang="en-US" sz="2000" dirty="0"/>
              <a:t>In normal operation we do sacrifice consistency—there are no copies—for improved latency as we do not have to copy the data to the same number of nodes.</a:t>
            </a:r>
          </a:p>
          <a:p>
            <a:pPr algn="ctr"/>
            <a:r>
              <a:rPr lang="en-US" sz="2000" dirty="0"/>
              <a:t>But a message queue tends to always sacrifice L for A</a:t>
            </a:r>
          </a:p>
        </p:txBody>
      </p:sp>
    </p:spTree>
    <p:extLst>
      <p:ext uri="{BB962C8B-B14F-4D97-AF65-F5344CB8AC3E}">
        <p14:creationId xmlns:p14="http://schemas.microsoft.com/office/powerpoint/2010/main" val="333749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81</a:t>
            </a:fld>
            <a:endParaRPr lang="en-US"/>
          </a:p>
        </p:txBody>
      </p:sp>
      <p:sp>
        <p:nvSpPr>
          <p:cNvPr id="4" name="Oval 3"/>
          <p:cNvSpPr/>
          <p:nvPr/>
        </p:nvSpPr>
        <p:spPr>
          <a:xfrm>
            <a:off x="1340285" y="250520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RMQ </a:t>
            </a:r>
          </a:p>
          <a:p>
            <a:pPr algn="ctr"/>
            <a:r>
              <a:rPr lang="en-US" sz="2400" dirty="0">
                <a:solidFill>
                  <a:schemeClr val="tx1"/>
                </a:solidFill>
              </a:rPr>
              <a:t>Broker</a:t>
            </a:r>
          </a:p>
        </p:txBody>
      </p:sp>
      <p:sp>
        <p:nvSpPr>
          <p:cNvPr id="5" name="Oval 4"/>
          <p:cNvSpPr/>
          <p:nvPr/>
        </p:nvSpPr>
        <p:spPr>
          <a:xfrm>
            <a:off x="5386192" y="250520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RMQ</a:t>
            </a:r>
          </a:p>
          <a:p>
            <a:pPr algn="ctr"/>
            <a:r>
              <a:rPr lang="en-US" sz="2400" dirty="0">
                <a:solidFill>
                  <a:schemeClr val="tx1"/>
                </a:solidFill>
              </a:rPr>
              <a:t>Broker</a:t>
            </a:r>
          </a:p>
        </p:txBody>
      </p:sp>
      <p:sp>
        <p:nvSpPr>
          <p:cNvPr id="6" name="Direct Access Storage 5"/>
          <p:cNvSpPr/>
          <p:nvPr/>
        </p:nvSpPr>
        <p:spPr>
          <a:xfrm>
            <a:off x="3400817" y="3318787"/>
            <a:ext cx="1684750" cy="313761"/>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ouble Brace 6"/>
          <p:cNvSpPr/>
          <p:nvPr/>
        </p:nvSpPr>
        <p:spPr>
          <a:xfrm>
            <a:off x="3400817" y="2955533"/>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AMQP 0-9-1</a:t>
            </a:r>
          </a:p>
        </p:txBody>
      </p:sp>
      <p:sp>
        <p:nvSpPr>
          <p:cNvPr id="10" name="TextBox 9"/>
          <p:cNvSpPr txBox="1"/>
          <p:nvPr/>
        </p:nvSpPr>
        <p:spPr>
          <a:xfrm>
            <a:off x="6413326" y="4334868"/>
            <a:ext cx="2189967" cy="707886"/>
          </a:xfrm>
          <a:prstGeom prst="rect">
            <a:avLst/>
          </a:prstGeom>
          <a:noFill/>
        </p:spPr>
        <p:txBody>
          <a:bodyPr wrap="square" rtlCol="0">
            <a:spAutoFit/>
          </a:bodyPr>
          <a:lstStyle/>
          <a:p>
            <a:pPr algn="ctr"/>
            <a:r>
              <a:rPr lang="en-US" sz="2000" b="1" dirty="0"/>
              <a:t>RMQ</a:t>
            </a:r>
          </a:p>
          <a:p>
            <a:pPr algn="ctr"/>
            <a:r>
              <a:rPr lang="en-US" sz="2000" b="1" dirty="0"/>
              <a:t>Federation/Shovel</a:t>
            </a:r>
          </a:p>
        </p:txBody>
      </p:sp>
      <p:sp>
        <p:nvSpPr>
          <p:cNvPr id="12" name="Double Brace 11"/>
          <p:cNvSpPr/>
          <p:nvPr/>
        </p:nvSpPr>
        <p:spPr>
          <a:xfrm>
            <a:off x="1340285" y="2093325"/>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Upstream</a:t>
            </a:r>
          </a:p>
        </p:txBody>
      </p:sp>
      <p:sp>
        <p:nvSpPr>
          <p:cNvPr id="13" name="Double Brace 12"/>
          <p:cNvSpPr/>
          <p:nvPr/>
        </p:nvSpPr>
        <p:spPr>
          <a:xfrm>
            <a:off x="5804770" y="2102900"/>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Downstream</a:t>
            </a:r>
          </a:p>
        </p:txBody>
      </p:sp>
    </p:spTree>
    <p:extLst>
      <p:ext uri="{BB962C8B-B14F-4D97-AF65-F5344CB8AC3E}">
        <p14:creationId xmlns:p14="http://schemas.microsoft.com/office/powerpoint/2010/main" val="24416725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4.7 Versioning</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82</a:t>
            </a:fld>
            <a:endParaRPr lang="en-US"/>
          </a:p>
        </p:txBody>
      </p:sp>
    </p:spTree>
    <p:extLst>
      <p:ext uri="{BB962C8B-B14F-4D97-AF65-F5344CB8AC3E}">
        <p14:creationId xmlns:p14="http://schemas.microsoft.com/office/powerpoint/2010/main" val="2547209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83</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t>Be strict when sending and tolerant when receiving.</a:t>
            </a:r>
            <a:r>
              <a:rPr lang="en-GB" sz="2400" dirty="0"/>
              <a:t> Implementations must follow specifications precisely when sending to the network, and tolerate faulty input from the network.</a:t>
            </a:r>
            <a:endParaRPr lang="en-US" sz="2400" dirty="0"/>
          </a:p>
        </p:txBody>
      </p:sp>
      <p:sp>
        <p:nvSpPr>
          <p:cNvPr id="6" name="Rectangle 5">
            <a:extLst>
              <a:ext uri="{FF2B5EF4-FFF2-40B4-BE49-F238E27FC236}">
                <a16:creationId xmlns:a16="http://schemas.microsoft.com/office/drawing/2014/main" id="{C76F5866-E485-7041-A30E-031DB1CD04AF}"/>
              </a:ext>
            </a:extLst>
          </p:cNvPr>
          <p:cNvSpPr/>
          <p:nvPr/>
        </p:nvSpPr>
        <p:spPr>
          <a:xfrm>
            <a:off x="2641600" y="3859368"/>
            <a:ext cx="5791200" cy="369332"/>
          </a:xfrm>
          <a:prstGeom prst="rect">
            <a:avLst/>
          </a:prstGeom>
        </p:spPr>
        <p:txBody>
          <a:bodyPr wrap="square">
            <a:spAutoFit/>
          </a:bodyPr>
          <a:lstStyle/>
          <a:p>
            <a:pPr algn="r"/>
            <a:r>
              <a:rPr lang="en-GB" dirty="0"/>
              <a:t>Robustness Principal or </a:t>
            </a:r>
            <a:r>
              <a:rPr lang="en-GB" dirty="0" err="1"/>
              <a:t>Postel’s</a:t>
            </a:r>
            <a:r>
              <a:rPr lang="en-GB" dirty="0"/>
              <a:t> Law – Jon </a:t>
            </a:r>
            <a:r>
              <a:rPr lang="en-GB" dirty="0" err="1"/>
              <a:t>Postel</a:t>
            </a:r>
            <a:r>
              <a:rPr lang="en-GB" dirty="0"/>
              <a:t> RFC 1958</a:t>
            </a:r>
            <a:endParaRPr lang="en-US" dirty="0"/>
          </a:p>
        </p:txBody>
      </p:sp>
    </p:spTree>
    <p:extLst>
      <p:ext uri="{BB962C8B-B14F-4D97-AF65-F5344CB8AC3E}">
        <p14:creationId xmlns:p14="http://schemas.microsoft.com/office/powerpoint/2010/main" val="12475218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84</a:t>
            </a:fld>
            <a:endParaRPr lang="en-US"/>
          </a:p>
        </p:txBody>
      </p:sp>
      <p:sp>
        <p:nvSpPr>
          <p:cNvPr id="5" name="TextBox 4"/>
          <p:cNvSpPr txBox="1"/>
          <p:nvPr/>
        </p:nvSpPr>
        <p:spPr>
          <a:xfrm>
            <a:off x="2417662" y="2480489"/>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TextBox 5"/>
          <p:cNvSpPr txBox="1"/>
          <p:nvPr/>
        </p:nvSpPr>
        <p:spPr>
          <a:xfrm>
            <a:off x="4659543" y="2203490"/>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strike="sngStrike" dirty="0"/>
              <a:t>Long:</a:t>
            </a:r>
          </a:p>
          <a:p>
            <a:r>
              <a:rPr lang="en-US" strike="sngStrike" dirty="0" err="1"/>
              <a:t>Lat</a:t>
            </a:r>
            <a:r>
              <a:rPr lang="en-US" strike="sngStrike" dirty="0"/>
              <a:t>:</a:t>
            </a:r>
          </a:p>
          <a:p>
            <a:r>
              <a:rPr lang="en-US" dirty="0"/>
              <a:t>Format: V2</a:t>
            </a:r>
          </a:p>
        </p:txBody>
      </p:sp>
      <p:sp>
        <p:nvSpPr>
          <p:cNvPr id="12" name="TextBox 11">
            <a:extLst>
              <a:ext uri="{FF2B5EF4-FFF2-40B4-BE49-F238E27FC236}">
                <a16:creationId xmlns:a16="http://schemas.microsoft.com/office/drawing/2014/main" id="{410E5ABA-68F7-E144-B863-76D951746989}"/>
              </a:ext>
            </a:extLst>
          </p:cNvPr>
          <p:cNvSpPr txBox="1"/>
          <p:nvPr/>
        </p:nvSpPr>
        <p:spPr>
          <a:xfrm>
            <a:off x="2680604" y="4996562"/>
            <a:ext cx="3409238" cy="507831"/>
          </a:xfrm>
          <a:prstGeom prst="rect">
            <a:avLst/>
          </a:prstGeom>
          <a:noFill/>
        </p:spPr>
        <p:txBody>
          <a:bodyPr wrap="square" rtlCol="0">
            <a:spAutoFit/>
          </a:bodyPr>
          <a:lstStyle/>
          <a:p>
            <a:pPr algn="ctr"/>
            <a:r>
              <a:rPr lang="en-US" sz="2700" b="1" dirty="0"/>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07831"/>
          </a:xfrm>
          <a:prstGeom prst="rect">
            <a:avLst/>
          </a:prstGeom>
          <a:noFill/>
        </p:spPr>
        <p:txBody>
          <a:bodyPr wrap="square" rtlCol="0">
            <a:spAutoFit/>
          </a:bodyPr>
          <a:lstStyle/>
          <a:p>
            <a:pPr algn="ctr"/>
            <a:r>
              <a:rPr lang="en-US" sz="2700" b="1" dirty="0"/>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033519" y="3219153"/>
            <a:ext cx="6260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85</a:t>
            </a:fld>
            <a:endParaRPr lang="en-US"/>
          </a:p>
        </p:txBody>
      </p:sp>
      <p:sp>
        <p:nvSpPr>
          <p:cNvPr id="3" name="TextBox 2">
            <a:extLst>
              <a:ext uri="{FF2B5EF4-FFF2-40B4-BE49-F238E27FC236}">
                <a16:creationId xmlns:a16="http://schemas.microsoft.com/office/drawing/2014/main" id="{90B50676-88B6-294B-830D-17C1CC178D01}"/>
              </a:ext>
            </a:extLst>
          </p:cNvPr>
          <p:cNvSpPr txBox="1"/>
          <p:nvPr/>
        </p:nvSpPr>
        <p:spPr>
          <a:xfrm>
            <a:off x="5117965" y="1953502"/>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solidFill>
                  <a:srgbClr val="FF0000"/>
                </a:solidFill>
              </a:rPr>
              <a:t>Long:</a:t>
            </a:r>
          </a:p>
          <a:p>
            <a:r>
              <a:rPr lang="en-US" dirty="0">
                <a:solidFill>
                  <a:srgbClr val="FF0000"/>
                </a:solidFill>
              </a:rPr>
              <a:t>Lat:</a:t>
            </a:r>
          </a:p>
          <a:p>
            <a:r>
              <a:rPr lang="en-US" dirty="0"/>
              <a:t>Format: V2</a:t>
            </a:r>
          </a:p>
        </p:txBody>
      </p:sp>
      <p:sp>
        <p:nvSpPr>
          <p:cNvPr id="4" name="TextBox 3">
            <a:extLst>
              <a:ext uri="{FF2B5EF4-FFF2-40B4-BE49-F238E27FC236}">
                <a16:creationId xmlns:a16="http://schemas.microsoft.com/office/drawing/2014/main" id="{A6E7C0D9-0B6B-BF44-8BB1-97214E32ED47}"/>
              </a:ext>
            </a:extLst>
          </p:cNvPr>
          <p:cNvSpPr txBox="1"/>
          <p:nvPr/>
        </p:nvSpPr>
        <p:spPr>
          <a:xfrm>
            <a:off x="2024809" y="2230500"/>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Rectangle 5">
            <a:extLst>
              <a:ext uri="{FF2B5EF4-FFF2-40B4-BE49-F238E27FC236}">
                <a16:creationId xmlns:a16="http://schemas.microsoft.com/office/drawing/2014/main" id="{35E5D560-0BA8-3441-B148-A41DD5069714}"/>
              </a:ext>
            </a:extLst>
          </p:cNvPr>
          <p:cNvSpPr/>
          <p:nvPr/>
        </p:nvSpPr>
        <p:spPr>
          <a:xfrm>
            <a:off x="3845412" y="4463600"/>
            <a:ext cx="1053964" cy="646331"/>
          </a:xfrm>
          <a:prstGeom prst="rect">
            <a:avLst/>
          </a:prstGeom>
          <a:ln>
            <a:solidFill>
              <a:schemeClr val="accent1"/>
            </a:solidFill>
          </a:ln>
        </p:spPr>
        <p:txBody>
          <a:bodyPr wrap="square">
            <a:spAutoFit/>
          </a:bodyPr>
          <a:lstStyle/>
          <a:p>
            <a:r>
              <a:rPr lang="en-US" i="1" dirty="0"/>
              <a:t>Long: 0</a:t>
            </a:r>
          </a:p>
          <a:p>
            <a:r>
              <a:rPr lang="en-US" i="1" dirty="0"/>
              <a:t>Lat: 0</a:t>
            </a:r>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cxnSp>
        <p:nvCxnSpPr>
          <p:cNvPr id="8" name="Straight Arrow Connector 7">
            <a:extLst>
              <a:ext uri="{FF2B5EF4-FFF2-40B4-BE49-F238E27FC236}">
                <a16:creationId xmlns:a16="http://schemas.microsoft.com/office/drawing/2014/main" id="{A547F181-3CC1-3C4E-A9F7-F53E31B9CC09}"/>
              </a:ext>
            </a:extLst>
          </p:cNvPr>
          <p:cNvCxnSpPr>
            <a:cxnSpLocks/>
            <a:stCxn id="4" idx="2"/>
            <a:endCxn id="6" idx="1"/>
          </p:cNvCxnSpPr>
          <p:nvPr/>
        </p:nvCxnSpPr>
        <p:spPr>
          <a:xfrm>
            <a:off x="2832738" y="3707828"/>
            <a:ext cx="1012674" cy="107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B6594B-04AC-EF44-A69D-A3DA9E255B48}"/>
              </a:ext>
            </a:extLst>
          </p:cNvPr>
          <p:cNvCxnSpPr>
            <a:cxnSpLocks/>
            <a:endCxn id="3" idx="2"/>
          </p:cNvCxnSpPr>
          <p:nvPr/>
        </p:nvCxnSpPr>
        <p:spPr>
          <a:xfrm flipV="1">
            <a:off x="4899376" y="3984827"/>
            <a:ext cx="1026518" cy="801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8613CF-3E24-DC4B-A395-1E16CABF2F67}"/>
              </a:ext>
            </a:extLst>
          </p:cNvPr>
          <p:cNvSpPr txBox="1"/>
          <p:nvPr/>
        </p:nvSpPr>
        <p:spPr>
          <a:xfrm>
            <a:off x="2667775" y="5575748"/>
            <a:ext cx="3409238" cy="507831"/>
          </a:xfrm>
          <a:prstGeom prst="rect">
            <a:avLst/>
          </a:prstGeom>
          <a:noFill/>
        </p:spPr>
        <p:txBody>
          <a:bodyPr wrap="square" rtlCol="0">
            <a:spAutoFit/>
          </a:bodyPr>
          <a:lstStyle/>
          <a:p>
            <a:pPr algn="ctr"/>
            <a:r>
              <a:rPr lang="en-US" sz="2700" b="1" dirty="0"/>
              <a:t>Default Missing Fields</a:t>
            </a:r>
          </a:p>
        </p:txBody>
      </p:sp>
    </p:spTree>
    <p:extLst>
      <p:ext uri="{BB962C8B-B14F-4D97-AF65-F5344CB8AC3E}">
        <p14:creationId xmlns:p14="http://schemas.microsoft.com/office/powerpoint/2010/main" val="17070570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86</a:t>
            </a:fld>
            <a:endParaRPr lang="en-US"/>
          </a:p>
        </p:txBody>
      </p:sp>
      <p:sp>
        <p:nvSpPr>
          <p:cNvPr id="3" name="TextBox 2"/>
          <p:cNvSpPr txBox="1"/>
          <p:nvPr/>
        </p:nvSpPr>
        <p:spPr>
          <a:xfrm>
            <a:off x="2340279" y="2343183"/>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4" name="TextBox 3"/>
          <p:cNvSpPr txBox="1"/>
          <p:nvPr/>
        </p:nvSpPr>
        <p:spPr>
          <a:xfrm>
            <a:off x="4937343" y="2481682"/>
            <a:ext cx="1615857" cy="1200329"/>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New Balance:</a:t>
            </a:r>
          </a:p>
          <a:p>
            <a:r>
              <a:rPr lang="en-US" dirty="0"/>
              <a:t>Date:</a:t>
            </a:r>
          </a:p>
          <a:p>
            <a:r>
              <a:rPr lang="en-US" dirty="0"/>
              <a:t>Format: V2</a:t>
            </a:r>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Breaking Change</a:t>
            </a:r>
          </a:p>
        </p:txBody>
      </p:sp>
      <p:sp>
        <p:nvSpPr>
          <p:cNvPr id="7" name="TextBox 6">
            <a:extLst>
              <a:ext uri="{FF2B5EF4-FFF2-40B4-BE49-F238E27FC236}">
                <a16:creationId xmlns:a16="http://schemas.microsoft.com/office/drawing/2014/main" id="{5E1427B6-F203-C447-963F-BE0F7A381F74}"/>
              </a:ext>
            </a:extLst>
          </p:cNvPr>
          <p:cNvSpPr txBox="1"/>
          <p:nvPr/>
        </p:nvSpPr>
        <p:spPr>
          <a:xfrm>
            <a:off x="2100080" y="3983375"/>
            <a:ext cx="2096254" cy="300082"/>
          </a:xfrm>
          <a:prstGeom prst="rect">
            <a:avLst/>
          </a:prstGeom>
          <a:noFill/>
        </p:spPr>
        <p:txBody>
          <a:bodyPr wrap="square" rtlCol="0">
            <a:spAutoFit/>
          </a:bodyPr>
          <a:lstStyle/>
          <a:p>
            <a:r>
              <a:rPr lang="en-US" sz="1350" dirty="0" err="1"/>
              <a:t>Account.Withdrawal.Event</a:t>
            </a:r>
            <a:endParaRPr lang="en-US" sz="1350" dirty="0"/>
          </a:p>
        </p:txBody>
      </p:sp>
      <p:sp>
        <p:nvSpPr>
          <p:cNvPr id="8" name="TextBox 7">
            <a:extLst>
              <a:ext uri="{FF2B5EF4-FFF2-40B4-BE49-F238E27FC236}">
                <a16:creationId xmlns:a16="http://schemas.microsoft.com/office/drawing/2014/main" id="{E2F4F1A0-54BF-0C4A-AC52-2D69E881ACF9}"/>
              </a:ext>
            </a:extLst>
          </p:cNvPr>
          <p:cNvSpPr txBox="1"/>
          <p:nvPr/>
        </p:nvSpPr>
        <p:spPr>
          <a:xfrm>
            <a:off x="4697144" y="3981874"/>
            <a:ext cx="2096254" cy="300082"/>
          </a:xfrm>
          <a:prstGeom prst="rect">
            <a:avLst/>
          </a:prstGeom>
          <a:noFill/>
        </p:spPr>
        <p:txBody>
          <a:bodyPr wrap="square" rtlCol="0">
            <a:spAutoFit/>
          </a:bodyPr>
          <a:lstStyle/>
          <a:p>
            <a:r>
              <a:rPr lang="en-US" sz="1350" dirty="0" err="1"/>
              <a:t>Account.NewBalance.Event</a:t>
            </a:r>
            <a:endParaRPr lang="en-US" sz="1350" dirty="0"/>
          </a:p>
        </p:txBody>
      </p:sp>
      <p:sp>
        <p:nvSpPr>
          <p:cNvPr id="9" name="TextBox 8">
            <a:extLst>
              <a:ext uri="{FF2B5EF4-FFF2-40B4-BE49-F238E27FC236}">
                <a16:creationId xmlns:a16="http://schemas.microsoft.com/office/drawing/2014/main" id="{021AB747-2507-6A41-9E36-1FC1C4543585}"/>
              </a:ext>
            </a:extLst>
          </p:cNvPr>
          <p:cNvSpPr txBox="1"/>
          <p:nvPr/>
        </p:nvSpPr>
        <p:spPr>
          <a:xfrm>
            <a:off x="2746797" y="5065237"/>
            <a:ext cx="3409238" cy="507831"/>
          </a:xfrm>
          <a:prstGeom prst="rect">
            <a:avLst/>
          </a:prstGeom>
          <a:noFill/>
        </p:spPr>
        <p:txBody>
          <a:bodyPr wrap="square" rtlCol="0">
            <a:spAutoFit/>
          </a:bodyPr>
          <a:lstStyle/>
          <a:p>
            <a:pPr algn="ctr"/>
            <a:r>
              <a:rPr lang="en-US" sz="2700" b="1" dirty="0"/>
              <a:t>New Message</a:t>
            </a:r>
          </a:p>
        </p:txBody>
      </p:sp>
    </p:spTree>
    <p:extLst>
      <p:ext uri="{BB962C8B-B14F-4D97-AF65-F5344CB8AC3E}">
        <p14:creationId xmlns:p14="http://schemas.microsoft.com/office/powerpoint/2010/main" val="932779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EB7712A4-B68F-2C49-BE8D-A0504F727DB3}"/>
              </a:ext>
            </a:extLst>
          </p:cNvPr>
          <p:cNvSpPr/>
          <p:nvPr/>
        </p:nvSpPr>
        <p:spPr>
          <a:xfrm>
            <a:off x="316089" y="5087408"/>
            <a:ext cx="8466667" cy="9179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26DB6932-3599-B148-BDE4-B177A17C3274}"/>
              </a:ext>
            </a:extLst>
          </p:cNvPr>
          <p:cNvSpPr/>
          <p:nvPr/>
        </p:nvSpPr>
        <p:spPr>
          <a:xfrm>
            <a:off x="316089" y="699911"/>
            <a:ext cx="8466667" cy="27290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4E06602-7B45-F345-B6E6-48F534D7D991}"/>
              </a:ext>
            </a:extLst>
          </p:cNvPr>
          <p:cNvSpPr>
            <a:spLocks noGrp="1"/>
          </p:cNvSpPr>
          <p:nvPr>
            <p:ph type="sldNum" sz="quarter" idx="12"/>
          </p:nvPr>
        </p:nvSpPr>
        <p:spPr/>
        <p:txBody>
          <a:bodyPr/>
          <a:lstStyle/>
          <a:p>
            <a:fld id="{867D4A06-35AE-BD4A-84A9-613A26F3D41D}" type="slidenum">
              <a:rPr lang="en-US" smtClean="0"/>
              <a:pPr/>
              <a:t>87</a:t>
            </a:fld>
            <a:endParaRPr lang="en-US"/>
          </a:p>
        </p:txBody>
      </p:sp>
      <p:sp>
        <p:nvSpPr>
          <p:cNvPr id="7" name="Rectangle 6">
            <a:extLst>
              <a:ext uri="{FF2B5EF4-FFF2-40B4-BE49-F238E27FC236}">
                <a16:creationId xmlns:a16="http://schemas.microsoft.com/office/drawing/2014/main" id="{A581BC03-01EE-E148-9B6C-6567F984A143}"/>
              </a:ext>
            </a:extLst>
          </p:cNvPr>
          <p:cNvSpPr/>
          <p:nvPr/>
        </p:nvSpPr>
        <p:spPr>
          <a:xfrm>
            <a:off x="936979" y="1171222"/>
            <a:ext cx="2460977" cy="47441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EDD94E-F582-B241-9CAD-0E27BB30F36C}"/>
              </a:ext>
            </a:extLst>
          </p:cNvPr>
          <p:cNvSpPr/>
          <p:nvPr/>
        </p:nvSpPr>
        <p:spPr>
          <a:xfrm>
            <a:off x="5390445" y="1171222"/>
            <a:ext cx="2460977" cy="47441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FB0964E-CFDE-C34E-8917-8E61B02AA428}"/>
              </a:ext>
            </a:extLst>
          </p:cNvPr>
          <p:cNvSpPr txBox="1"/>
          <p:nvPr/>
        </p:nvSpPr>
        <p:spPr>
          <a:xfrm>
            <a:off x="2573092" y="137583"/>
            <a:ext cx="4448596" cy="507831"/>
          </a:xfrm>
          <a:prstGeom prst="rect">
            <a:avLst/>
          </a:prstGeom>
          <a:noFill/>
        </p:spPr>
        <p:txBody>
          <a:bodyPr wrap="square" rtlCol="0">
            <a:spAutoFit/>
          </a:bodyPr>
          <a:lstStyle/>
          <a:p>
            <a:pPr algn="ctr"/>
            <a:r>
              <a:rPr lang="en-US" sz="2700" b="1" dirty="0"/>
              <a:t>Consumer Driven Contracts</a:t>
            </a:r>
          </a:p>
        </p:txBody>
      </p:sp>
      <p:sp>
        <p:nvSpPr>
          <p:cNvPr id="12" name="TextBox 11">
            <a:extLst>
              <a:ext uri="{FF2B5EF4-FFF2-40B4-BE49-F238E27FC236}">
                <a16:creationId xmlns:a16="http://schemas.microsoft.com/office/drawing/2014/main" id="{52ECD5ED-0331-0E46-BAB8-0D615516D341}"/>
              </a:ext>
            </a:extLst>
          </p:cNvPr>
          <p:cNvSpPr txBox="1"/>
          <p:nvPr/>
        </p:nvSpPr>
        <p:spPr>
          <a:xfrm>
            <a:off x="1292578" y="1346730"/>
            <a:ext cx="1687689" cy="369332"/>
          </a:xfrm>
          <a:prstGeom prst="rect">
            <a:avLst/>
          </a:prstGeom>
          <a:noFill/>
          <a:ln>
            <a:solidFill>
              <a:schemeClr val="accent1">
                <a:shade val="95000"/>
                <a:satMod val="105000"/>
              </a:schemeClr>
            </a:solidFill>
          </a:ln>
        </p:spPr>
        <p:txBody>
          <a:bodyPr wrap="square" rtlCol="0">
            <a:spAutoFit/>
          </a:bodyPr>
          <a:lstStyle/>
          <a:p>
            <a:pPr algn="ctr"/>
            <a:r>
              <a:rPr lang="en-US" dirty="0"/>
              <a:t>Producer</a:t>
            </a:r>
          </a:p>
        </p:txBody>
      </p:sp>
      <p:sp>
        <p:nvSpPr>
          <p:cNvPr id="13" name="TextBox 12">
            <a:extLst>
              <a:ext uri="{FF2B5EF4-FFF2-40B4-BE49-F238E27FC236}">
                <a16:creationId xmlns:a16="http://schemas.microsoft.com/office/drawing/2014/main" id="{C0C26785-B7D5-E345-876C-08C623F00E64}"/>
              </a:ext>
            </a:extLst>
          </p:cNvPr>
          <p:cNvSpPr txBox="1"/>
          <p:nvPr/>
        </p:nvSpPr>
        <p:spPr>
          <a:xfrm>
            <a:off x="5818648" y="1346730"/>
            <a:ext cx="1687689" cy="369332"/>
          </a:xfrm>
          <a:prstGeom prst="rect">
            <a:avLst/>
          </a:prstGeom>
          <a:noFill/>
          <a:ln>
            <a:solidFill>
              <a:schemeClr val="accent1">
                <a:shade val="95000"/>
                <a:satMod val="105000"/>
              </a:schemeClr>
            </a:solidFill>
          </a:ln>
        </p:spPr>
        <p:txBody>
          <a:bodyPr wrap="square" rtlCol="0">
            <a:spAutoFit/>
          </a:bodyPr>
          <a:lstStyle/>
          <a:p>
            <a:pPr algn="ctr"/>
            <a:r>
              <a:rPr lang="en-US" dirty="0"/>
              <a:t>Consumer</a:t>
            </a:r>
          </a:p>
        </p:txBody>
      </p:sp>
      <p:sp>
        <p:nvSpPr>
          <p:cNvPr id="14" name="Rectangle 13">
            <a:extLst>
              <a:ext uri="{FF2B5EF4-FFF2-40B4-BE49-F238E27FC236}">
                <a16:creationId xmlns:a16="http://schemas.microsoft.com/office/drawing/2014/main" id="{93D74BE5-38F1-B240-8D48-8CBA4B96F69D}"/>
              </a:ext>
            </a:extLst>
          </p:cNvPr>
          <p:cNvSpPr/>
          <p:nvPr/>
        </p:nvSpPr>
        <p:spPr>
          <a:xfrm>
            <a:off x="1095022" y="2000427"/>
            <a:ext cx="1219200" cy="1284640"/>
          </a:xfrm>
          <a:prstGeom prst="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AE8F596-D893-E644-820C-A614D1CC67B3}"/>
              </a:ext>
            </a:extLst>
          </p:cNvPr>
          <p:cNvSpPr/>
          <p:nvPr/>
        </p:nvSpPr>
        <p:spPr>
          <a:xfrm>
            <a:off x="1339144" y="22790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A38693-462D-1A4E-B3E6-864871160860}"/>
              </a:ext>
            </a:extLst>
          </p:cNvPr>
          <p:cNvSpPr/>
          <p:nvPr/>
        </p:nvSpPr>
        <p:spPr>
          <a:xfrm>
            <a:off x="1491544" y="24314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9FE5596-76DF-E44A-A66E-31ED02A6FF94}"/>
              </a:ext>
            </a:extLst>
          </p:cNvPr>
          <p:cNvSpPr/>
          <p:nvPr/>
        </p:nvSpPr>
        <p:spPr>
          <a:xfrm>
            <a:off x="1643944" y="25838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8A6E0C-6679-7A45-B665-5E7879484313}"/>
              </a:ext>
            </a:extLst>
          </p:cNvPr>
          <p:cNvSpPr/>
          <p:nvPr/>
        </p:nvSpPr>
        <p:spPr>
          <a:xfrm>
            <a:off x="2644421" y="2087008"/>
            <a:ext cx="1219200" cy="1284640"/>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2F0DD9D-6600-154B-A8E4-1A5EE89A440B}"/>
              </a:ext>
            </a:extLst>
          </p:cNvPr>
          <p:cNvSpPr/>
          <p:nvPr/>
        </p:nvSpPr>
        <p:spPr>
          <a:xfrm>
            <a:off x="3170768" y="2431420"/>
            <a:ext cx="553155" cy="587022"/>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54A15C7-9919-DE44-A622-385B4CE832C2}"/>
              </a:ext>
            </a:extLst>
          </p:cNvPr>
          <p:cNvSpPr txBox="1"/>
          <p:nvPr/>
        </p:nvSpPr>
        <p:spPr>
          <a:xfrm>
            <a:off x="1158519" y="2122155"/>
            <a:ext cx="1179687" cy="923330"/>
          </a:xfrm>
          <a:prstGeom prst="rect">
            <a:avLst/>
          </a:prstGeom>
          <a:noFill/>
        </p:spPr>
        <p:txBody>
          <a:bodyPr wrap="square" rtlCol="0">
            <a:spAutoFit/>
          </a:bodyPr>
          <a:lstStyle/>
          <a:p>
            <a:pPr algn="ctr"/>
            <a:r>
              <a:rPr lang="en-US" dirty="0"/>
              <a:t>Consumer Driven Contracts</a:t>
            </a:r>
          </a:p>
        </p:txBody>
      </p:sp>
      <p:sp>
        <p:nvSpPr>
          <p:cNvPr id="23" name="TextBox 22">
            <a:extLst>
              <a:ext uri="{FF2B5EF4-FFF2-40B4-BE49-F238E27FC236}">
                <a16:creationId xmlns:a16="http://schemas.microsoft.com/office/drawing/2014/main" id="{C0854EB0-A2D1-2C46-A9FB-B3BDB7420689}"/>
              </a:ext>
            </a:extLst>
          </p:cNvPr>
          <p:cNvSpPr txBox="1"/>
          <p:nvPr/>
        </p:nvSpPr>
        <p:spPr>
          <a:xfrm>
            <a:off x="2672645" y="2279020"/>
            <a:ext cx="1179687" cy="646331"/>
          </a:xfrm>
          <a:prstGeom prst="rect">
            <a:avLst/>
          </a:prstGeom>
          <a:noFill/>
        </p:spPr>
        <p:txBody>
          <a:bodyPr wrap="square" rtlCol="0">
            <a:spAutoFit/>
          </a:bodyPr>
          <a:lstStyle/>
          <a:p>
            <a:pPr algn="ctr"/>
            <a:r>
              <a:rPr lang="en-US" dirty="0"/>
              <a:t>Provider Contract</a:t>
            </a:r>
          </a:p>
        </p:txBody>
      </p:sp>
      <p:sp>
        <p:nvSpPr>
          <p:cNvPr id="24" name="Rectangle 23">
            <a:extLst>
              <a:ext uri="{FF2B5EF4-FFF2-40B4-BE49-F238E27FC236}">
                <a16:creationId xmlns:a16="http://schemas.microsoft.com/office/drawing/2014/main" id="{CB64C818-94CE-8E44-9967-4467898B14E0}"/>
              </a:ext>
            </a:extLst>
          </p:cNvPr>
          <p:cNvSpPr/>
          <p:nvPr/>
        </p:nvSpPr>
        <p:spPr>
          <a:xfrm>
            <a:off x="5870926" y="2428009"/>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5D8CBCE-7E58-664A-9A01-9BBB91C2514F}"/>
              </a:ext>
            </a:extLst>
          </p:cNvPr>
          <p:cNvSpPr txBox="1"/>
          <p:nvPr/>
        </p:nvSpPr>
        <p:spPr>
          <a:xfrm>
            <a:off x="5571063" y="2388763"/>
            <a:ext cx="1179687" cy="646331"/>
          </a:xfrm>
          <a:prstGeom prst="rect">
            <a:avLst/>
          </a:prstGeom>
          <a:noFill/>
        </p:spPr>
        <p:txBody>
          <a:bodyPr wrap="square" rtlCol="0">
            <a:spAutoFit/>
          </a:bodyPr>
          <a:lstStyle/>
          <a:p>
            <a:pPr algn="ctr"/>
            <a:r>
              <a:rPr lang="en-US" dirty="0"/>
              <a:t>Consumer Contract</a:t>
            </a:r>
          </a:p>
        </p:txBody>
      </p:sp>
      <p:sp>
        <p:nvSpPr>
          <p:cNvPr id="27" name="TextBox 26">
            <a:extLst>
              <a:ext uri="{FF2B5EF4-FFF2-40B4-BE49-F238E27FC236}">
                <a16:creationId xmlns:a16="http://schemas.microsoft.com/office/drawing/2014/main" id="{6F5DB8F1-B4F4-1F4B-ACDA-4F6CD26C0B5B}"/>
              </a:ext>
            </a:extLst>
          </p:cNvPr>
          <p:cNvSpPr txBox="1"/>
          <p:nvPr/>
        </p:nvSpPr>
        <p:spPr>
          <a:xfrm>
            <a:off x="7449887" y="750901"/>
            <a:ext cx="1179687" cy="369332"/>
          </a:xfrm>
          <a:prstGeom prst="rect">
            <a:avLst/>
          </a:prstGeom>
          <a:noFill/>
        </p:spPr>
        <p:txBody>
          <a:bodyPr wrap="square" rtlCol="0">
            <a:spAutoFit/>
          </a:bodyPr>
          <a:lstStyle/>
          <a:p>
            <a:pPr algn="ctr"/>
            <a:r>
              <a:rPr lang="en-US" dirty="0"/>
              <a:t>Contract</a:t>
            </a:r>
          </a:p>
        </p:txBody>
      </p:sp>
      <p:sp>
        <p:nvSpPr>
          <p:cNvPr id="28" name="TextBox 27">
            <a:extLst>
              <a:ext uri="{FF2B5EF4-FFF2-40B4-BE49-F238E27FC236}">
                <a16:creationId xmlns:a16="http://schemas.microsoft.com/office/drawing/2014/main" id="{2AADF99D-46F1-9441-BC23-453EB03734A3}"/>
              </a:ext>
            </a:extLst>
          </p:cNvPr>
          <p:cNvSpPr txBox="1"/>
          <p:nvPr/>
        </p:nvSpPr>
        <p:spPr>
          <a:xfrm>
            <a:off x="7449886" y="5636004"/>
            <a:ext cx="1179687" cy="369332"/>
          </a:xfrm>
          <a:prstGeom prst="rect">
            <a:avLst/>
          </a:prstGeom>
          <a:noFill/>
        </p:spPr>
        <p:txBody>
          <a:bodyPr wrap="square" rtlCol="0">
            <a:spAutoFit/>
          </a:bodyPr>
          <a:lstStyle/>
          <a:p>
            <a:pPr algn="ctr"/>
            <a:r>
              <a:rPr lang="en-US" dirty="0"/>
              <a:t>Execute</a:t>
            </a:r>
          </a:p>
        </p:txBody>
      </p:sp>
      <p:sp>
        <p:nvSpPr>
          <p:cNvPr id="29" name="Rectangle 28">
            <a:extLst>
              <a:ext uri="{FF2B5EF4-FFF2-40B4-BE49-F238E27FC236}">
                <a16:creationId xmlns:a16="http://schemas.microsoft.com/office/drawing/2014/main" id="{FCB87A9E-0744-5140-9FF8-54ABC8D5A1A6}"/>
              </a:ext>
            </a:extLst>
          </p:cNvPr>
          <p:cNvSpPr/>
          <p:nvPr/>
        </p:nvSpPr>
        <p:spPr>
          <a:xfrm>
            <a:off x="1158519" y="5298489"/>
            <a:ext cx="1912059" cy="3842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88C325-FEAA-F847-93B6-FE0A9D9AC936}"/>
              </a:ext>
            </a:extLst>
          </p:cNvPr>
          <p:cNvSpPr/>
          <p:nvPr/>
        </p:nvSpPr>
        <p:spPr>
          <a:xfrm>
            <a:off x="5664903" y="5298488"/>
            <a:ext cx="1912059" cy="3842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Graphic 30" descr="Envelope">
            <a:extLst>
              <a:ext uri="{FF2B5EF4-FFF2-40B4-BE49-F238E27FC236}">
                <a16:creationId xmlns:a16="http://schemas.microsoft.com/office/drawing/2014/main" id="{3069321D-8EE3-CF4A-89C6-2E003D22D0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3447" y="5198526"/>
            <a:ext cx="601550" cy="601550"/>
          </a:xfrm>
          <a:prstGeom prst="rect">
            <a:avLst/>
          </a:prstGeom>
        </p:spPr>
      </p:pic>
      <p:sp>
        <p:nvSpPr>
          <p:cNvPr id="32" name="Striped Right Arrow 31">
            <a:extLst>
              <a:ext uri="{FF2B5EF4-FFF2-40B4-BE49-F238E27FC236}">
                <a16:creationId xmlns:a16="http://schemas.microsoft.com/office/drawing/2014/main" id="{FE522772-2D0A-0B4E-9B1B-8E021C9B4724}"/>
              </a:ext>
            </a:extLst>
          </p:cNvPr>
          <p:cNvSpPr/>
          <p:nvPr/>
        </p:nvSpPr>
        <p:spPr>
          <a:xfrm>
            <a:off x="4018844" y="2453624"/>
            <a:ext cx="1552219" cy="578851"/>
          </a:xfrm>
          <a:prstGeom prst="stripedRightArrow">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907C1074-4DC6-EC4A-BB88-CAA20C171FFE}"/>
              </a:ext>
            </a:extLst>
          </p:cNvPr>
          <p:cNvSpPr txBox="1"/>
          <p:nvPr/>
        </p:nvSpPr>
        <p:spPr>
          <a:xfrm>
            <a:off x="4075293" y="1625343"/>
            <a:ext cx="1179687" cy="923330"/>
          </a:xfrm>
          <a:prstGeom prst="rect">
            <a:avLst/>
          </a:prstGeom>
          <a:noFill/>
        </p:spPr>
        <p:txBody>
          <a:bodyPr wrap="square" rtlCol="0">
            <a:spAutoFit/>
          </a:bodyPr>
          <a:lstStyle/>
          <a:p>
            <a:pPr algn="ctr"/>
            <a:r>
              <a:rPr lang="en-US" dirty="0"/>
              <a:t>Adopt Required</a:t>
            </a:r>
          </a:p>
          <a:p>
            <a:pPr algn="ctr"/>
            <a:r>
              <a:rPr lang="en-US" dirty="0"/>
              <a:t>Parts</a:t>
            </a:r>
          </a:p>
        </p:txBody>
      </p:sp>
      <p:sp>
        <p:nvSpPr>
          <p:cNvPr id="42" name="Curved Up Arrow 41">
            <a:extLst>
              <a:ext uri="{FF2B5EF4-FFF2-40B4-BE49-F238E27FC236}">
                <a16:creationId xmlns:a16="http://schemas.microsoft.com/office/drawing/2014/main" id="{893CE751-8740-164A-909D-77B255C99156}"/>
              </a:ext>
            </a:extLst>
          </p:cNvPr>
          <p:cNvSpPr/>
          <p:nvPr/>
        </p:nvSpPr>
        <p:spPr>
          <a:xfrm flipH="1">
            <a:off x="1643943" y="3543300"/>
            <a:ext cx="4485923" cy="509411"/>
          </a:xfrm>
          <a:prstGeom prst="curvedUpArrow">
            <a:avLst/>
          </a:prstGeom>
          <a:solidFill>
            <a:schemeClr val="tx1"/>
          </a:solidFill>
          <a:ln>
            <a:headEnd type="triangle"/>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03E7E28E-B208-1A40-B94C-E7CD490C76D1}"/>
              </a:ext>
            </a:extLst>
          </p:cNvPr>
          <p:cNvSpPr txBox="1"/>
          <p:nvPr/>
        </p:nvSpPr>
        <p:spPr>
          <a:xfrm>
            <a:off x="3723923" y="4260593"/>
            <a:ext cx="1450623" cy="646331"/>
          </a:xfrm>
          <a:prstGeom prst="rect">
            <a:avLst/>
          </a:prstGeom>
          <a:noFill/>
        </p:spPr>
        <p:txBody>
          <a:bodyPr wrap="square" rtlCol="0">
            <a:spAutoFit/>
          </a:bodyPr>
          <a:lstStyle/>
          <a:p>
            <a:pPr algn="ctr"/>
            <a:r>
              <a:rPr lang="en-US" dirty="0"/>
              <a:t>Set Expectations</a:t>
            </a:r>
          </a:p>
        </p:txBody>
      </p:sp>
      <p:cxnSp>
        <p:nvCxnSpPr>
          <p:cNvPr id="44" name="Straight Arrow Connector 43">
            <a:extLst>
              <a:ext uri="{FF2B5EF4-FFF2-40B4-BE49-F238E27FC236}">
                <a16:creationId xmlns:a16="http://schemas.microsoft.com/office/drawing/2014/main" id="{41329887-1F3D-6549-95C4-1A37F9F544AF}"/>
              </a:ext>
            </a:extLst>
          </p:cNvPr>
          <p:cNvCxnSpPr>
            <a:cxnSpLocks/>
            <a:stCxn id="31" idx="0"/>
            <a:endCxn id="14" idx="2"/>
          </p:cNvCxnSpPr>
          <p:nvPr/>
        </p:nvCxnSpPr>
        <p:spPr>
          <a:xfrm flipH="1" flipV="1">
            <a:off x="1704622" y="3285067"/>
            <a:ext cx="609600" cy="19134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DA34FAE-CA53-FE45-ACB9-D05134E18DEB}"/>
              </a:ext>
            </a:extLst>
          </p:cNvPr>
          <p:cNvSpPr txBox="1"/>
          <p:nvPr/>
        </p:nvSpPr>
        <p:spPr>
          <a:xfrm>
            <a:off x="1975114" y="4258205"/>
            <a:ext cx="1450623" cy="369332"/>
          </a:xfrm>
          <a:prstGeom prst="rect">
            <a:avLst/>
          </a:prstGeom>
          <a:noFill/>
        </p:spPr>
        <p:txBody>
          <a:bodyPr wrap="square" rtlCol="0">
            <a:spAutoFit/>
          </a:bodyPr>
          <a:lstStyle/>
          <a:p>
            <a:pPr algn="ctr"/>
            <a:r>
              <a:rPr lang="en-US" dirty="0"/>
              <a:t>Validate</a:t>
            </a:r>
          </a:p>
        </p:txBody>
      </p:sp>
      <p:cxnSp>
        <p:nvCxnSpPr>
          <p:cNvPr id="49" name="Straight Arrow Connector 48">
            <a:extLst>
              <a:ext uri="{FF2B5EF4-FFF2-40B4-BE49-F238E27FC236}">
                <a16:creationId xmlns:a16="http://schemas.microsoft.com/office/drawing/2014/main" id="{EA2D370D-6735-F841-B01B-57374DB4AF41}"/>
              </a:ext>
            </a:extLst>
          </p:cNvPr>
          <p:cNvCxnSpPr>
            <a:cxnSpLocks/>
            <a:endCxn id="25" idx="2"/>
          </p:cNvCxnSpPr>
          <p:nvPr/>
        </p:nvCxnSpPr>
        <p:spPr>
          <a:xfrm flipH="1" flipV="1">
            <a:off x="6160907" y="3035094"/>
            <a:ext cx="104424" cy="2455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8E27CFF-E8AD-584A-93F3-8838E6618932}"/>
              </a:ext>
            </a:extLst>
          </p:cNvPr>
          <p:cNvSpPr txBox="1"/>
          <p:nvPr/>
        </p:nvSpPr>
        <p:spPr>
          <a:xfrm>
            <a:off x="6209176" y="3937052"/>
            <a:ext cx="1450623" cy="646331"/>
          </a:xfrm>
          <a:prstGeom prst="rect">
            <a:avLst/>
          </a:prstGeom>
          <a:noFill/>
        </p:spPr>
        <p:txBody>
          <a:bodyPr wrap="square" rtlCol="0">
            <a:spAutoFit/>
          </a:bodyPr>
          <a:lstStyle/>
          <a:p>
            <a:pPr algn="ctr"/>
            <a:r>
              <a:rPr lang="en-US" dirty="0"/>
              <a:t>Consume According To</a:t>
            </a:r>
          </a:p>
        </p:txBody>
      </p:sp>
    </p:spTree>
    <p:extLst>
      <p:ext uri="{BB962C8B-B14F-4D97-AF65-F5344CB8AC3E}">
        <p14:creationId xmlns:p14="http://schemas.microsoft.com/office/powerpoint/2010/main" val="369155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7" presetClass="path" presetSubtype="0" accel="50000" decel="50000" fill="hold" nodeType="clickEffect">
                                  <p:stCondLst>
                                    <p:cond delay="0"/>
                                  </p:stCondLst>
                                  <p:childTnLst>
                                    <p:animMotion origin="layout" path="M -1.38889E-6 -1.85185E-6 L 0.11476 0.04005 C 0.13889 0.04908 0.175 0.05394 0.2125 0.05394 C 0.25538 0.05394 0.28958 0.04908 0.31372 0.04005 L 0.42865 -1.85185E-6 " pathEditMode="relative" rAng="0" ptsTypes="AAAAA">
                                      <p:cBhvr>
                                        <p:cTn id="24" dur="2000" fill="hold"/>
                                        <p:tgtEl>
                                          <p:spTgt spid="31"/>
                                        </p:tgtEl>
                                        <p:attrNameLst>
                                          <p:attrName>ppt_x</p:attrName>
                                          <p:attrName>ppt_y</p:attrName>
                                        </p:attrNameLst>
                                      </p:cBhvr>
                                      <p:rCtr x="21424" y="2685"/>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2" grpId="0" animBg="1"/>
      <p:bldP spid="43" grpId="0"/>
      <p:bldP spid="48" grpId="0"/>
      <p:bldP spid="5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5. Order</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a:xfrm>
            <a:off x="711680" y="2906713"/>
            <a:ext cx="7772400" cy="1500187"/>
          </a:xfrm>
        </p:spPr>
        <p:txBody>
          <a:bodyPr/>
          <a:lstStyle/>
          <a:p>
            <a:r>
              <a:rPr lang="en-US" dirty="0"/>
              <a:t>In Order Delivery</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88</a:t>
            </a:fld>
            <a:endParaRPr lang="en-US"/>
          </a:p>
        </p:txBody>
      </p:sp>
    </p:spTree>
    <p:extLst>
      <p:ext uri="{BB962C8B-B14F-4D97-AF65-F5344CB8AC3E}">
        <p14:creationId xmlns:p14="http://schemas.microsoft.com/office/powerpoint/2010/main" val="4237110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89</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923330"/>
          </a:xfrm>
          <a:prstGeom prst="rect">
            <a:avLst/>
          </a:prstGeom>
          <a:noFill/>
        </p:spPr>
        <p:txBody>
          <a:bodyPr wrap="square" rtlCol="0">
            <a:spAutoFit/>
          </a:bodyPr>
          <a:lstStyle/>
          <a:p>
            <a:pPr algn="ctr"/>
            <a:r>
              <a:rPr lang="en-US" sz="2700" b="1" dirty="0"/>
              <a:t>  Messaging Order and Competing Consumers</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Expects v1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276999"/>
          </a:xfrm>
          <a:prstGeom prst="rect">
            <a:avLst/>
          </a:prstGeom>
          <a:noFill/>
        </p:spPr>
        <p:txBody>
          <a:bodyPr wrap="square" rtlCol="0">
            <a:spAutoFit/>
          </a:bodyPr>
          <a:lstStyle/>
          <a:p>
            <a:r>
              <a:rPr lang="en-US" sz="1200" dirty="0"/>
              <a:t>Read Past</a:t>
            </a:r>
          </a:p>
        </p:txBody>
      </p:sp>
      <p:sp>
        <p:nvSpPr>
          <p:cNvPr id="47" name="TextBox 46">
            <a:extLst>
              <a:ext uri="{FF2B5EF4-FFF2-40B4-BE49-F238E27FC236}">
                <a16:creationId xmlns:a16="http://schemas.microsoft.com/office/drawing/2014/main" id="{5A6A5179-B6C1-954F-9A46-2CB00C4A1374}"/>
              </a:ext>
            </a:extLst>
          </p:cNvPr>
          <p:cNvSpPr txBox="1"/>
          <p:nvPr/>
        </p:nvSpPr>
        <p:spPr>
          <a:xfrm>
            <a:off x="4634571" y="3429000"/>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97712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A47CA99-8062-BF4D-9D02-0481546AA8AA}"/>
              </a:ext>
            </a:extLst>
          </p:cNvPr>
          <p:cNvCxnSpPr/>
          <p:nvPr/>
        </p:nvCxnSpPr>
        <p:spPr>
          <a:xfrm>
            <a:off x="467139" y="1334328"/>
            <a:ext cx="8219661" cy="4313583"/>
          </a:xfrm>
          <a:prstGeom prst="line">
            <a:avLst/>
          </a:prstGeom>
          <a:ln w="85725"/>
        </p:spPr>
        <p:style>
          <a:lnRef idx="1">
            <a:schemeClr val="accent1"/>
          </a:lnRef>
          <a:fillRef idx="0">
            <a:schemeClr val="accent1"/>
          </a:fillRef>
          <a:effectRef idx="0">
            <a:schemeClr val="accent1"/>
          </a:effectRef>
          <a:fontRef idx="minor">
            <a:schemeClr val="tx1"/>
          </a:fontRef>
        </p:style>
      </p:cxnSp>
      <p:pic>
        <p:nvPicPr>
          <p:cNvPr id="6" name="Graphic 5" descr="Envelope">
            <a:extLst>
              <a:ext uri="{FF2B5EF4-FFF2-40B4-BE49-F238E27FC236}">
                <a16:creationId xmlns:a16="http://schemas.microsoft.com/office/drawing/2014/main" id="{11608625-32C9-B44E-BBCE-8CEB2F0477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38200" y="3871969"/>
            <a:ext cx="804392" cy="804392"/>
          </a:xfrm>
          <a:prstGeom prst="rect">
            <a:avLst/>
          </a:prstGeom>
        </p:spPr>
      </p:pic>
      <p:pic>
        <p:nvPicPr>
          <p:cNvPr id="8" name="Graphic 7" descr="Open envelope">
            <a:extLst>
              <a:ext uri="{FF2B5EF4-FFF2-40B4-BE49-F238E27FC236}">
                <a16:creationId xmlns:a16="http://schemas.microsoft.com/office/drawing/2014/main" id="{0FC81747-FCD6-D649-8572-D715503BD6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8200" y="3812476"/>
            <a:ext cx="804392" cy="728751"/>
          </a:xfrm>
          <a:prstGeom prst="rect">
            <a:avLst/>
          </a:prstGeom>
        </p:spPr>
      </p:pic>
      <p:pic>
        <p:nvPicPr>
          <p:cNvPr id="10" name="Graphic 9" descr="Newspaper">
            <a:extLst>
              <a:ext uri="{FF2B5EF4-FFF2-40B4-BE49-F238E27FC236}">
                <a16:creationId xmlns:a16="http://schemas.microsoft.com/office/drawing/2014/main" id="{78425F80-9302-F84C-883D-810F57836A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89285" y="4670339"/>
            <a:ext cx="491796" cy="491796"/>
          </a:xfrm>
          <a:prstGeom prst="rect">
            <a:avLst/>
          </a:prstGeom>
        </p:spPr>
      </p:pic>
      <p:sp>
        <p:nvSpPr>
          <p:cNvPr id="12" name="TextBox 11">
            <a:extLst>
              <a:ext uri="{FF2B5EF4-FFF2-40B4-BE49-F238E27FC236}">
                <a16:creationId xmlns:a16="http://schemas.microsoft.com/office/drawing/2014/main" id="{0B12350F-0D81-BF4A-8479-ADE37C9B9D62}"/>
              </a:ext>
            </a:extLst>
          </p:cNvPr>
          <p:cNvSpPr txBox="1"/>
          <p:nvPr/>
        </p:nvSpPr>
        <p:spPr>
          <a:xfrm>
            <a:off x="1623849" y="5153353"/>
            <a:ext cx="184731" cy="300082"/>
          </a:xfrm>
          <a:prstGeom prst="rect">
            <a:avLst/>
          </a:prstGeom>
          <a:noFill/>
        </p:spPr>
        <p:txBody>
          <a:bodyPr wrap="none" rtlCol="0">
            <a:spAutoFit/>
          </a:bodyPr>
          <a:lstStyle/>
          <a:p>
            <a:endParaRPr lang="en-US" sz="1350" dirty="0"/>
          </a:p>
        </p:txBody>
      </p:sp>
      <p:sp>
        <p:nvSpPr>
          <p:cNvPr id="13" name="TextBox 12">
            <a:extLst>
              <a:ext uri="{FF2B5EF4-FFF2-40B4-BE49-F238E27FC236}">
                <a16:creationId xmlns:a16="http://schemas.microsoft.com/office/drawing/2014/main" id="{36D99A79-F2E0-2D4A-B557-FC896207AF62}"/>
              </a:ext>
            </a:extLst>
          </p:cNvPr>
          <p:cNvSpPr txBox="1"/>
          <p:nvPr/>
        </p:nvSpPr>
        <p:spPr>
          <a:xfrm>
            <a:off x="3226092" y="4391607"/>
            <a:ext cx="1893404" cy="923330"/>
          </a:xfrm>
          <a:prstGeom prst="rect">
            <a:avLst/>
          </a:prstGeom>
          <a:noFill/>
        </p:spPr>
        <p:txBody>
          <a:bodyPr wrap="square" rtlCol="0">
            <a:spAutoFit/>
          </a:bodyPr>
          <a:lstStyle/>
          <a:p>
            <a:pPr algn="ctr"/>
            <a:r>
              <a:rPr lang="en-US" sz="1350" dirty="0"/>
              <a:t> I receive a Document Message that contains the data required to process event</a:t>
            </a:r>
          </a:p>
        </p:txBody>
      </p:sp>
      <p:sp>
        <p:nvSpPr>
          <p:cNvPr id="15" name="Flowchart: Magnetic Disk 12">
            <a:extLst>
              <a:ext uri="{FF2B5EF4-FFF2-40B4-BE49-F238E27FC236}">
                <a16:creationId xmlns:a16="http://schemas.microsoft.com/office/drawing/2014/main" id="{AC3C8741-F870-0945-A143-7E3F002EE381}"/>
              </a:ext>
            </a:extLst>
          </p:cNvPr>
          <p:cNvSpPr/>
          <p:nvPr/>
        </p:nvSpPr>
        <p:spPr>
          <a:xfrm>
            <a:off x="3908606" y="1989015"/>
            <a:ext cx="1210890" cy="959990"/>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a:t>
            </a:r>
          </a:p>
          <a:p>
            <a:pPr algn="ctr"/>
            <a:r>
              <a:rPr lang="en-GB" sz="1350" dirty="0">
                <a:solidFill>
                  <a:schemeClr val="tx1"/>
                </a:solidFill>
              </a:rPr>
              <a:t>Reference</a:t>
            </a:r>
          </a:p>
          <a:p>
            <a:pPr algn="ctr"/>
            <a:r>
              <a:rPr lang="en-GB" sz="1350" dirty="0">
                <a:solidFill>
                  <a:schemeClr val="tx1"/>
                </a:solidFill>
              </a:rPr>
              <a:t>Cache</a:t>
            </a:r>
          </a:p>
        </p:txBody>
      </p:sp>
      <p:sp>
        <p:nvSpPr>
          <p:cNvPr id="17" name="Flowchart: Magnetic Disk 12">
            <a:extLst>
              <a:ext uri="{FF2B5EF4-FFF2-40B4-BE49-F238E27FC236}">
                <a16:creationId xmlns:a16="http://schemas.microsoft.com/office/drawing/2014/main" id="{356BA539-583A-BE49-99C6-ECF0FC0B5301}"/>
              </a:ext>
            </a:extLst>
          </p:cNvPr>
          <p:cNvSpPr/>
          <p:nvPr/>
        </p:nvSpPr>
        <p:spPr>
          <a:xfrm>
            <a:off x="146323" y="4670340"/>
            <a:ext cx="1210890" cy="959990"/>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Payments</a:t>
            </a:r>
          </a:p>
          <a:p>
            <a:pPr algn="ctr"/>
            <a:r>
              <a:rPr lang="en-GB" sz="1350" dirty="0">
                <a:solidFill>
                  <a:schemeClr val="tx1"/>
                </a:solidFill>
              </a:rPr>
              <a:t>Db</a:t>
            </a:r>
          </a:p>
        </p:txBody>
      </p:sp>
      <p:sp>
        <p:nvSpPr>
          <p:cNvPr id="2" name="TextBox 1">
            <a:extLst>
              <a:ext uri="{FF2B5EF4-FFF2-40B4-BE49-F238E27FC236}">
                <a16:creationId xmlns:a16="http://schemas.microsoft.com/office/drawing/2014/main" id="{9DA352BA-2617-B345-ABAB-0D7913E8C8D5}"/>
              </a:ext>
            </a:extLst>
          </p:cNvPr>
          <p:cNvSpPr txBox="1"/>
          <p:nvPr/>
        </p:nvSpPr>
        <p:spPr>
          <a:xfrm>
            <a:off x="2262427" y="1136234"/>
            <a:ext cx="2309573" cy="715581"/>
          </a:xfrm>
          <a:prstGeom prst="rect">
            <a:avLst/>
          </a:prstGeom>
          <a:noFill/>
        </p:spPr>
        <p:txBody>
          <a:bodyPr wrap="square" rtlCol="0">
            <a:spAutoFit/>
          </a:bodyPr>
          <a:lstStyle/>
          <a:p>
            <a:pPr algn="ctr"/>
            <a:r>
              <a:rPr lang="en-US" sz="1350" dirty="0"/>
              <a:t>I have a local cache of the other services data, that I can use to service requests</a:t>
            </a:r>
          </a:p>
        </p:txBody>
      </p:sp>
      <p:sp>
        <p:nvSpPr>
          <p:cNvPr id="11" name="Rectangle 10">
            <a:extLst>
              <a:ext uri="{FF2B5EF4-FFF2-40B4-BE49-F238E27FC236}">
                <a16:creationId xmlns:a16="http://schemas.microsoft.com/office/drawing/2014/main" id="{4785DA72-DD9D-F24D-8D0E-D4958CFF4D78}"/>
              </a:ext>
            </a:extLst>
          </p:cNvPr>
          <p:cNvSpPr/>
          <p:nvPr/>
        </p:nvSpPr>
        <p:spPr>
          <a:xfrm>
            <a:off x="5624274" y="1041245"/>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14" name="TextBox 13">
            <a:extLst>
              <a:ext uri="{FF2B5EF4-FFF2-40B4-BE49-F238E27FC236}">
                <a16:creationId xmlns:a16="http://schemas.microsoft.com/office/drawing/2014/main" id="{E42481A8-0A8D-9A4E-B191-C4732E986ACC}"/>
              </a:ext>
            </a:extLst>
          </p:cNvPr>
          <p:cNvSpPr txBox="1"/>
          <p:nvPr/>
        </p:nvSpPr>
        <p:spPr>
          <a:xfrm>
            <a:off x="5806285" y="1161006"/>
            <a:ext cx="923544" cy="300082"/>
          </a:xfrm>
          <a:prstGeom prst="rect">
            <a:avLst/>
          </a:prstGeom>
          <a:noFill/>
          <a:ln>
            <a:solidFill>
              <a:schemeClr val="accent1"/>
            </a:solidFill>
          </a:ln>
        </p:spPr>
        <p:txBody>
          <a:bodyPr wrap="square" rtlCol="0">
            <a:spAutoFit/>
          </a:bodyPr>
          <a:lstStyle/>
          <a:p>
            <a:pPr algn="ctr"/>
            <a:r>
              <a:rPr lang="en-US" sz="1350" dirty="0"/>
              <a:t>API</a:t>
            </a:r>
          </a:p>
        </p:txBody>
      </p:sp>
      <p:pic>
        <p:nvPicPr>
          <p:cNvPr id="16" name="Graphic 15" descr="Open envelope">
            <a:extLst>
              <a:ext uri="{FF2B5EF4-FFF2-40B4-BE49-F238E27FC236}">
                <a16:creationId xmlns:a16="http://schemas.microsoft.com/office/drawing/2014/main" id="{888334A2-F6AE-6B45-9DB4-69A08CEA6D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4294" y="2230842"/>
            <a:ext cx="580161" cy="580161"/>
          </a:xfrm>
          <a:prstGeom prst="rect">
            <a:avLst/>
          </a:prstGeom>
        </p:spPr>
      </p:pic>
      <p:sp>
        <p:nvSpPr>
          <p:cNvPr id="18" name="Rectangle 17">
            <a:extLst>
              <a:ext uri="{FF2B5EF4-FFF2-40B4-BE49-F238E27FC236}">
                <a16:creationId xmlns:a16="http://schemas.microsoft.com/office/drawing/2014/main" id="{7CC7151D-7399-D346-84FA-F4D63AABCE17}"/>
              </a:ext>
            </a:extLst>
          </p:cNvPr>
          <p:cNvSpPr/>
          <p:nvPr/>
        </p:nvSpPr>
        <p:spPr>
          <a:xfrm>
            <a:off x="1613267" y="268403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19" name="TextBox 18">
            <a:extLst>
              <a:ext uri="{FF2B5EF4-FFF2-40B4-BE49-F238E27FC236}">
                <a16:creationId xmlns:a16="http://schemas.microsoft.com/office/drawing/2014/main" id="{C02982CF-3AA2-1B42-B19D-BD30EBDE2701}"/>
              </a:ext>
            </a:extLst>
          </p:cNvPr>
          <p:cNvSpPr txBox="1"/>
          <p:nvPr/>
        </p:nvSpPr>
        <p:spPr>
          <a:xfrm>
            <a:off x="1800656" y="284092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4" name="Flowchart: Magnetic Disk 12">
            <a:extLst>
              <a:ext uri="{FF2B5EF4-FFF2-40B4-BE49-F238E27FC236}">
                <a16:creationId xmlns:a16="http://schemas.microsoft.com/office/drawing/2014/main" id="{0BA3FFD4-BB06-E647-98E9-5C31B274D8E5}"/>
              </a:ext>
            </a:extLst>
          </p:cNvPr>
          <p:cNvSpPr/>
          <p:nvPr/>
        </p:nvSpPr>
        <p:spPr>
          <a:xfrm>
            <a:off x="6234078" y="3201308"/>
            <a:ext cx="1210890" cy="959990"/>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Payments</a:t>
            </a:r>
          </a:p>
          <a:p>
            <a:pPr algn="ctr"/>
            <a:r>
              <a:rPr lang="en-GB" sz="1350" dirty="0">
                <a:solidFill>
                  <a:schemeClr val="tx1"/>
                </a:solidFill>
              </a:rPr>
              <a:t>Db</a:t>
            </a:r>
          </a:p>
        </p:txBody>
      </p:sp>
      <p:cxnSp>
        <p:nvCxnSpPr>
          <p:cNvPr id="5" name="Straight Arrow Connector 4">
            <a:extLst>
              <a:ext uri="{FF2B5EF4-FFF2-40B4-BE49-F238E27FC236}">
                <a16:creationId xmlns:a16="http://schemas.microsoft.com/office/drawing/2014/main" id="{C1A75F84-9D38-E34B-A706-5341FFB60163}"/>
              </a:ext>
            </a:extLst>
          </p:cNvPr>
          <p:cNvCxnSpPr>
            <a:stCxn id="18" idx="1"/>
            <a:endCxn id="17" idx="1"/>
          </p:cNvCxnSpPr>
          <p:nvPr/>
        </p:nvCxnSpPr>
        <p:spPr>
          <a:xfrm flipH="1">
            <a:off x="751768" y="3594917"/>
            <a:ext cx="861499" cy="1075422"/>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74FDEA8-F8DD-584A-B678-F45ECCADA454}"/>
              </a:ext>
            </a:extLst>
          </p:cNvPr>
          <p:cNvCxnSpPr>
            <a:cxnSpLocks/>
            <a:stCxn id="11" idx="2"/>
            <a:endCxn id="24" idx="0"/>
          </p:cNvCxnSpPr>
          <p:nvPr/>
        </p:nvCxnSpPr>
        <p:spPr>
          <a:xfrm>
            <a:off x="6252924" y="2863017"/>
            <a:ext cx="586600" cy="658288"/>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C69AE47-6768-7743-805D-4A17D4105C92}"/>
              </a:ext>
            </a:extLst>
          </p:cNvPr>
          <p:cNvCxnSpPr>
            <a:cxnSpLocks/>
            <a:endCxn id="11" idx="1"/>
          </p:cNvCxnSpPr>
          <p:nvPr/>
        </p:nvCxnSpPr>
        <p:spPr>
          <a:xfrm flipV="1">
            <a:off x="4469321" y="1952131"/>
            <a:ext cx="1154952" cy="36884"/>
          </a:xfrm>
          <a:prstGeom prst="straightConnector1">
            <a:avLst/>
          </a:prstGeom>
          <a:ln w="34925">
            <a:headEnd type="triangl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A94E8F8-C939-3442-B83B-AAB40C48D31C}"/>
              </a:ext>
            </a:extLst>
          </p:cNvPr>
          <p:cNvSpPr txBox="1"/>
          <p:nvPr/>
        </p:nvSpPr>
        <p:spPr>
          <a:xfrm>
            <a:off x="7732149" y="1136234"/>
            <a:ext cx="1354715" cy="1338828"/>
          </a:xfrm>
          <a:prstGeom prst="rect">
            <a:avLst/>
          </a:prstGeom>
          <a:noFill/>
        </p:spPr>
        <p:txBody>
          <a:bodyPr wrap="square" rtlCol="0">
            <a:spAutoFit/>
          </a:bodyPr>
          <a:lstStyle/>
          <a:p>
            <a:pPr algn="ctr"/>
            <a:r>
              <a:rPr lang="en-US" sz="2700" b="1" dirty="0"/>
              <a:t>Push</a:t>
            </a:r>
          </a:p>
          <a:p>
            <a:pPr algn="ctr"/>
            <a:r>
              <a:rPr lang="en-US" sz="2700" b="1" dirty="0"/>
              <a:t>Not</a:t>
            </a:r>
          </a:p>
          <a:p>
            <a:pPr algn="ctr"/>
            <a:r>
              <a:rPr lang="en-US" sz="2700" b="1" dirty="0"/>
              <a:t> Pull</a:t>
            </a:r>
          </a:p>
        </p:txBody>
      </p:sp>
    </p:spTree>
    <p:extLst>
      <p:ext uri="{BB962C8B-B14F-4D97-AF65-F5344CB8AC3E}">
        <p14:creationId xmlns:p14="http://schemas.microsoft.com/office/powerpoint/2010/main" val="411853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90</a:t>
            </a:fld>
            <a:endParaRPr lang="en-US"/>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Requeue?</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439804" y="2808959"/>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Expects v1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flipH="1">
            <a:off x="1701208" y="3086565"/>
            <a:ext cx="4921725" cy="276999"/>
          </a:xfrm>
          <a:prstGeom prst="rect">
            <a:avLst/>
          </a:prstGeom>
          <a:noFill/>
        </p:spPr>
        <p:txBody>
          <a:bodyPr wrap="square" rtlCol="0">
            <a:spAutoFit/>
          </a:bodyPr>
          <a:lstStyle/>
          <a:p>
            <a:r>
              <a:rPr lang="en-US" sz="1200" dirty="0"/>
              <a:t>Read Past</a:t>
            </a:r>
          </a:p>
        </p:txBody>
      </p:sp>
    </p:spTree>
    <p:extLst>
      <p:ext uri="{BB962C8B-B14F-4D97-AF65-F5344CB8AC3E}">
        <p14:creationId xmlns:p14="http://schemas.microsoft.com/office/powerpoint/2010/main" val="228628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3.61111E-6 1.11111E-6 L -0.09098 0.04005 C -0.1099 0.04907 -0.13855 0.05393 -0.16806 0.05393 C -0.20191 0.05393 -0.22917 0.04907 -0.24809 0.04005 L -0.33872 1.11111E-6 " pathEditMode="relative" rAng="0" ptsTypes="AAAAA">
                                      <p:cBhvr>
                                        <p:cTn id="6" dur="2000" fill="hold"/>
                                        <p:tgtEl>
                                          <p:spTgt spid="31"/>
                                        </p:tgtEl>
                                        <p:attrNameLst>
                                          <p:attrName>ppt_x</p:attrName>
                                          <p:attrName>ppt_y</p:attrName>
                                        </p:attrNameLst>
                                      </p:cBhvr>
                                      <p:rCtr x="-16944" y="2685"/>
                                    </p:animMotion>
                                  </p:childTnLst>
                                </p:cTn>
                              </p:par>
                              <p:par>
                                <p:cTn id="7" presetID="37" presetClass="path" presetSubtype="0" accel="50000" decel="50000" fill="hold" nodeType="withEffect">
                                  <p:stCondLst>
                                    <p:cond delay="0"/>
                                  </p:stCondLst>
                                  <p:childTnLst>
                                    <p:animMotion origin="layout" path="M 1.66667E-6 -2.96296E-6 L -0.08316 0.04005 C -0.10052 0.04908 -0.12656 0.05394 -0.15365 0.05394 C -0.18455 0.05394 -0.20938 0.04908 -0.22674 0.04005 L -0.30972 -2.96296E-6 " pathEditMode="relative" rAng="0" ptsTypes="AAAAA">
                                      <p:cBhvr>
                                        <p:cTn id="8" dur="2000" fill="hold"/>
                                        <p:tgtEl>
                                          <p:spTgt spid="26"/>
                                        </p:tgtEl>
                                        <p:attrNameLst>
                                          <p:attrName>ppt_x</p:attrName>
                                          <p:attrName>ppt_y</p:attrName>
                                        </p:attrNameLst>
                                      </p:cBhvr>
                                      <p:rCtr x="-15486" y="2685"/>
                                    </p:animMotion>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1.94444E-6 2.59259E-6 L -0.07187 0.04004 C -0.08698 0.04907 -0.10955 0.05393 -0.13298 0.05393 C -0.15972 0.05393 -0.18107 0.04907 -0.19618 0.04004 L -0.26788 2.59259E-6 " pathEditMode="relative" rAng="0" ptsTypes="AAAAA">
                                      <p:cBhvr>
                                        <p:cTn id="12" dur="2000" fill="hold"/>
                                        <p:tgtEl>
                                          <p:spTgt spid="24"/>
                                        </p:tgtEl>
                                        <p:attrNameLst>
                                          <p:attrName>ppt_x</p:attrName>
                                          <p:attrName>ppt_y</p:attrName>
                                        </p:attrNameLst>
                                      </p:cBhvr>
                                      <p:rCtr x="-13403" y="2685"/>
                                    </p:animMotion>
                                  </p:childTnLst>
                                </p:cTn>
                              </p:par>
                              <p:par>
                                <p:cTn id="13" presetID="37" presetClass="path" presetSubtype="0" accel="50000" decel="50000" fill="hold" grpId="0" nodeType="withEffect">
                                  <p:stCondLst>
                                    <p:cond delay="0"/>
                                  </p:stCondLst>
                                  <p:childTnLst>
                                    <p:animMotion origin="layout" path="M 5.55112E-17 -4.44444E-6 L -0.07187 0.04005 C -0.08698 0.04908 -0.10955 0.05394 -0.13299 0.05394 C -0.15972 0.05394 -0.18108 0.04908 -0.19618 0.04005 L -0.26788 -4.44444E-6 " pathEditMode="relative" rAng="0" ptsTypes="AAAAA">
                                      <p:cBhvr>
                                        <p:cTn id="14" dur="2000" fill="hold"/>
                                        <p:tgtEl>
                                          <p:spTgt spid="34"/>
                                        </p:tgtEl>
                                        <p:attrNameLst>
                                          <p:attrName>ppt_x</p:attrName>
                                          <p:attrName>ppt_y</p:attrName>
                                        </p:attrNameLst>
                                      </p:cBhvr>
                                      <p:rCtr x="-13403"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91</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If Later</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276999"/>
          </a:xfrm>
          <a:prstGeom prst="rect">
            <a:avLst/>
          </a:prstGeom>
          <a:noFill/>
        </p:spPr>
        <p:txBody>
          <a:bodyPr wrap="square" rtlCol="0">
            <a:spAutoFit/>
          </a:bodyPr>
          <a:lstStyle/>
          <a:p>
            <a:r>
              <a:rPr lang="en-US" sz="1200" dirty="0"/>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2559874" y="3663007"/>
            <a:ext cx="1186288" cy="646331"/>
          </a:xfrm>
          <a:prstGeom prst="rect">
            <a:avLst/>
          </a:prstGeom>
          <a:noFill/>
        </p:spPr>
        <p:txBody>
          <a:bodyPr wrap="square" rtlCol="0">
            <a:spAutoFit/>
          </a:bodyPr>
          <a:lstStyle/>
          <a:p>
            <a:r>
              <a:rPr lang="en-US" sz="1200" dirty="0"/>
              <a:t>If later allows queue to be out-of-order</a:t>
            </a:r>
          </a:p>
        </p:txBody>
      </p:sp>
    </p:spTree>
    <p:extLst>
      <p:ext uri="{BB962C8B-B14F-4D97-AF65-F5344CB8AC3E}">
        <p14:creationId xmlns:p14="http://schemas.microsoft.com/office/powerpoint/2010/main" val="264733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92</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31632" y="2715078"/>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Consistent Hashing</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80040" y="2767353"/>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2118" y="3781232"/>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7281" y="3778919"/>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8625" y="3790414"/>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4592860" y="3478341"/>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3523045" y="3472022"/>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446500" y="2438079"/>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557882" y="3463345"/>
            <a:ext cx="860511" cy="276999"/>
          </a:xfrm>
          <a:prstGeom prst="rect">
            <a:avLst/>
          </a:prstGeom>
          <a:noFill/>
        </p:spPr>
        <p:txBody>
          <a:bodyPr wrap="square" rtlCol="0">
            <a:spAutoFit/>
          </a:bodyPr>
          <a:lstStyle/>
          <a:p>
            <a:r>
              <a:rPr lang="en-US" sz="1200" dirty="0"/>
              <a:t>12345: v3</a:t>
            </a:r>
          </a:p>
        </p:txBody>
      </p:sp>
      <p:cxnSp>
        <p:nvCxnSpPr>
          <p:cNvPr id="38" name="Straight Arrow Connector 37">
            <a:extLst>
              <a:ext uri="{FF2B5EF4-FFF2-40B4-BE49-F238E27FC236}">
                <a16:creationId xmlns:a16="http://schemas.microsoft.com/office/drawing/2014/main" id="{772089A0-81C5-8F47-A391-201BCE3BA63C}"/>
              </a:ext>
            </a:extLst>
          </p:cNvPr>
          <p:cNvCxnSpPr>
            <a:cxnSpLocks/>
          </p:cNvCxnSpPr>
          <p:nvPr/>
        </p:nvCxnSpPr>
        <p:spPr>
          <a:xfrm flipH="1">
            <a:off x="4486545" y="2865119"/>
            <a:ext cx="2248308" cy="753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5352542-F842-F74A-B003-D2334CB2086B}"/>
              </a:ext>
            </a:extLst>
          </p:cNvPr>
          <p:cNvCxnSpPr>
            <a:cxnSpLocks/>
          </p:cNvCxnSpPr>
          <p:nvPr/>
        </p:nvCxnSpPr>
        <p:spPr>
          <a:xfrm flipH="1">
            <a:off x="5433796" y="3840388"/>
            <a:ext cx="1297952" cy="77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9058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8C39D2-5A98-9045-A601-2D8549F4DEAE}"/>
              </a:ext>
            </a:extLst>
          </p:cNvPr>
          <p:cNvSpPr/>
          <p:nvPr/>
        </p:nvSpPr>
        <p:spPr>
          <a:xfrm>
            <a:off x="6360277" y="2307873"/>
            <a:ext cx="2243470" cy="17384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93</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97435" y="3332374"/>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Consistent Hashing w. Consumer Groups</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80040" y="2767353"/>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2118" y="3781232"/>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7281" y="3778919"/>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8625" y="3790414"/>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4592860" y="3478341"/>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3523045" y="3472022"/>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446500" y="2438079"/>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557882" y="3463345"/>
            <a:ext cx="860511" cy="276999"/>
          </a:xfrm>
          <a:prstGeom prst="rect">
            <a:avLst/>
          </a:prstGeom>
          <a:noFill/>
        </p:spPr>
        <p:txBody>
          <a:bodyPr wrap="square" rtlCol="0">
            <a:spAutoFit/>
          </a:bodyPr>
          <a:lstStyle/>
          <a:p>
            <a:r>
              <a:rPr lang="en-US" sz="1200" dirty="0"/>
              <a:t>12345: v3</a:t>
            </a:r>
          </a:p>
        </p:txBody>
      </p:sp>
      <p:cxnSp>
        <p:nvCxnSpPr>
          <p:cNvPr id="38" name="Straight Arrow Connector 37">
            <a:extLst>
              <a:ext uri="{FF2B5EF4-FFF2-40B4-BE49-F238E27FC236}">
                <a16:creationId xmlns:a16="http://schemas.microsoft.com/office/drawing/2014/main" id="{772089A0-81C5-8F47-A391-201BCE3BA63C}"/>
              </a:ext>
            </a:extLst>
          </p:cNvPr>
          <p:cNvCxnSpPr>
            <a:cxnSpLocks/>
          </p:cNvCxnSpPr>
          <p:nvPr/>
        </p:nvCxnSpPr>
        <p:spPr>
          <a:xfrm flipH="1">
            <a:off x="4486547" y="2918534"/>
            <a:ext cx="2410888" cy="219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75DF9CDE-2424-984A-B5D2-E2EDD491B548}"/>
              </a:ext>
            </a:extLst>
          </p:cNvPr>
          <p:cNvSpPr txBox="1"/>
          <p:nvPr/>
        </p:nvSpPr>
        <p:spPr>
          <a:xfrm>
            <a:off x="6897435" y="2730693"/>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cxnSp>
        <p:nvCxnSpPr>
          <p:cNvPr id="37" name="Straight Arrow Connector 36">
            <a:extLst>
              <a:ext uri="{FF2B5EF4-FFF2-40B4-BE49-F238E27FC236}">
                <a16:creationId xmlns:a16="http://schemas.microsoft.com/office/drawing/2014/main" id="{8D9C0D25-D4DF-444F-AC25-A4B5574C9804}"/>
              </a:ext>
            </a:extLst>
          </p:cNvPr>
          <p:cNvCxnSpPr>
            <a:cxnSpLocks/>
          </p:cNvCxnSpPr>
          <p:nvPr/>
        </p:nvCxnSpPr>
        <p:spPr>
          <a:xfrm flipH="1">
            <a:off x="5147301" y="3551137"/>
            <a:ext cx="1750134" cy="472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493EE84-ED4A-8146-9DB4-96B443DA7FDB}"/>
              </a:ext>
            </a:extLst>
          </p:cNvPr>
          <p:cNvCxnSpPr>
            <a:cxnSpLocks/>
          </p:cNvCxnSpPr>
          <p:nvPr/>
        </p:nvCxnSpPr>
        <p:spPr>
          <a:xfrm flipH="1" flipV="1">
            <a:off x="4592860" y="3145975"/>
            <a:ext cx="2304576" cy="3364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884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F988-CB67-F940-9981-E905470EDB28}"/>
              </a:ext>
            </a:extLst>
          </p:cNvPr>
          <p:cNvSpPr>
            <a:spLocks noGrp="1"/>
          </p:cNvSpPr>
          <p:nvPr>
            <p:ph type="title"/>
          </p:nvPr>
        </p:nvSpPr>
        <p:spPr/>
        <p:txBody>
          <a:bodyPr/>
          <a:lstStyle/>
          <a:p>
            <a:r>
              <a:rPr lang="en-US" dirty="0"/>
              <a:t>6. Consumers</a:t>
            </a:r>
          </a:p>
        </p:txBody>
      </p:sp>
      <p:sp>
        <p:nvSpPr>
          <p:cNvPr id="3" name="Text Placeholder 2">
            <a:extLst>
              <a:ext uri="{FF2B5EF4-FFF2-40B4-BE49-F238E27FC236}">
                <a16:creationId xmlns:a16="http://schemas.microsoft.com/office/drawing/2014/main" id="{4ED4EEC1-4B87-4344-816C-708CBC1842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62577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54A7D-91C0-A547-AE41-274C817ED93B}"/>
              </a:ext>
            </a:extLst>
          </p:cNvPr>
          <p:cNvSpPr>
            <a:spLocks noGrp="1"/>
          </p:cNvSpPr>
          <p:nvPr>
            <p:ph type="sldNum" sz="quarter" idx="12"/>
          </p:nvPr>
        </p:nvSpPr>
        <p:spPr/>
        <p:txBody>
          <a:bodyPr/>
          <a:lstStyle/>
          <a:p>
            <a:fld id="{AA792DF1-A555-43FA-AD2F-E7EC51E120F1}" type="slidenum">
              <a:rPr lang="en-GB" smtClean="0"/>
              <a:t>95</a:t>
            </a:fld>
            <a:endParaRPr lang="en-GB" dirty="0"/>
          </a:p>
        </p:txBody>
      </p:sp>
      <p:sp>
        <p:nvSpPr>
          <p:cNvPr id="10" name="Rectangle 9">
            <a:extLst>
              <a:ext uri="{FF2B5EF4-FFF2-40B4-BE49-F238E27FC236}">
                <a16:creationId xmlns:a16="http://schemas.microsoft.com/office/drawing/2014/main" id="{537594C4-8AA3-B849-8246-6D71811656DB}"/>
              </a:ext>
            </a:extLst>
          </p:cNvPr>
          <p:cNvSpPr/>
          <p:nvPr/>
        </p:nvSpPr>
        <p:spPr>
          <a:xfrm>
            <a:off x="2069500" y="3010248"/>
            <a:ext cx="1279988" cy="6077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11" name="Rectangle 10">
            <a:extLst>
              <a:ext uri="{FF2B5EF4-FFF2-40B4-BE49-F238E27FC236}">
                <a16:creationId xmlns:a16="http://schemas.microsoft.com/office/drawing/2014/main" id="{DDBBB31C-1731-C747-8740-240AC10A9D98}"/>
              </a:ext>
            </a:extLst>
          </p:cNvPr>
          <p:cNvSpPr/>
          <p:nvPr/>
        </p:nvSpPr>
        <p:spPr>
          <a:xfrm>
            <a:off x="5155924" y="3001485"/>
            <a:ext cx="2330726"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Queries</a:t>
            </a:r>
          </a:p>
        </p:txBody>
      </p:sp>
      <p:sp>
        <p:nvSpPr>
          <p:cNvPr id="22" name="Flowchart: Magnetic Disk 12">
            <a:extLst>
              <a:ext uri="{FF2B5EF4-FFF2-40B4-BE49-F238E27FC236}">
                <a16:creationId xmlns:a16="http://schemas.microsoft.com/office/drawing/2014/main" id="{D5AF7FFB-CDEA-8B4B-BAEF-595164508A1F}"/>
              </a:ext>
            </a:extLst>
          </p:cNvPr>
          <p:cNvSpPr/>
          <p:nvPr/>
        </p:nvSpPr>
        <p:spPr>
          <a:xfrm>
            <a:off x="3127016" y="4843404"/>
            <a:ext cx="2383300" cy="55966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1" name="Rectangle 30">
            <a:extLst>
              <a:ext uri="{FF2B5EF4-FFF2-40B4-BE49-F238E27FC236}">
                <a16:creationId xmlns:a16="http://schemas.microsoft.com/office/drawing/2014/main" id="{C5127B01-CC06-0A4A-BE7B-4A11B613BE5F}"/>
              </a:ext>
            </a:extLst>
          </p:cNvPr>
          <p:cNvSpPr/>
          <p:nvPr/>
        </p:nvSpPr>
        <p:spPr>
          <a:xfrm>
            <a:off x="555759" y="3010248"/>
            <a:ext cx="1279988"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5" name="TextBox 44">
            <a:extLst>
              <a:ext uri="{FF2B5EF4-FFF2-40B4-BE49-F238E27FC236}">
                <a16:creationId xmlns:a16="http://schemas.microsoft.com/office/drawing/2014/main" id="{E7F73A25-5FD1-5746-B9F8-9AEF1A28FEDD}"/>
              </a:ext>
            </a:extLst>
          </p:cNvPr>
          <p:cNvSpPr txBox="1"/>
          <p:nvPr/>
        </p:nvSpPr>
        <p:spPr>
          <a:xfrm>
            <a:off x="1999679" y="1518632"/>
            <a:ext cx="4974336" cy="415498"/>
          </a:xfrm>
          <a:prstGeom prst="rect">
            <a:avLst/>
          </a:prstGeom>
          <a:noFill/>
        </p:spPr>
        <p:txBody>
          <a:bodyPr wrap="square" rtlCol="0">
            <a:spAutoFit/>
          </a:bodyPr>
          <a:lstStyle/>
          <a:p>
            <a:pPr algn="ctr"/>
            <a:r>
              <a:rPr lang="en-US" sz="2100" dirty="0"/>
              <a:t>Getting work done in a Monolith</a:t>
            </a:r>
          </a:p>
        </p:txBody>
      </p:sp>
      <p:cxnSp>
        <p:nvCxnSpPr>
          <p:cNvPr id="47" name="Straight Connector 46">
            <a:extLst>
              <a:ext uri="{FF2B5EF4-FFF2-40B4-BE49-F238E27FC236}">
                <a16:creationId xmlns:a16="http://schemas.microsoft.com/office/drawing/2014/main" id="{8B3E6B74-17C6-B64D-A8BA-0FB43DDA499B}"/>
              </a:ext>
            </a:extLst>
          </p:cNvPr>
          <p:cNvCxnSpPr>
            <a:cxnSpLocks/>
          </p:cNvCxnSpPr>
          <p:nvPr/>
        </p:nvCxnSpPr>
        <p:spPr>
          <a:xfrm>
            <a:off x="465993" y="2692644"/>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35CAD7-7880-6645-AC19-E6F2924CBA0F}"/>
              </a:ext>
            </a:extLst>
          </p:cNvPr>
          <p:cNvCxnSpPr>
            <a:cxnSpLocks/>
          </p:cNvCxnSpPr>
          <p:nvPr/>
        </p:nvCxnSpPr>
        <p:spPr>
          <a:xfrm>
            <a:off x="465993" y="3974947"/>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230710-B8E3-7D4E-9365-11ED65570B40}"/>
              </a:ext>
            </a:extLst>
          </p:cNvPr>
          <p:cNvCxnSpPr>
            <a:cxnSpLocks/>
          </p:cNvCxnSpPr>
          <p:nvPr/>
        </p:nvCxnSpPr>
        <p:spPr>
          <a:xfrm>
            <a:off x="486336" y="4376710"/>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AC0BC8-2A05-BB4C-9CAA-28C6AD2C4519}"/>
              </a:ext>
            </a:extLst>
          </p:cNvPr>
          <p:cNvCxnSpPr>
            <a:cxnSpLocks/>
          </p:cNvCxnSpPr>
          <p:nvPr/>
        </p:nvCxnSpPr>
        <p:spPr>
          <a:xfrm>
            <a:off x="486336" y="2260448"/>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58F245A-9377-8341-A826-C54B07589CC5}"/>
              </a:ext>
            </a:extLst>
          </p:cNvPr>
          <p:cNvSpPr txBox="1"/>
          <p:nvPr/>
        </p:nvSpPr>
        <p:spPr>
          <a:xfrm>
            <a:off x="4300559" y="2355660"/>
            <a:ext cx="382170" cy="507831"/>
          </a:xfrm>
          <a:prstGeom prst="rect">
            <a:avLst/>
          </a:prstGeom>
          <a:noFill/>
          <a:ln>
            <a:solidFill>
              <a:schemeClr val="accent1"/>
            </a:solidFill>
          </a:ln>
        </p:spPr>
        <p:txBody>
          <a:bodyPr wrap="square" rtlCol="0">
            <a:spAutoFit/>
          </a:bodyPr>
          <a:lstStyle/>
          <a:p>
            <a:pPr algn="ctr"/>
            <a:r>
              <a:rPr lang="en-US" sz="1350" dirty="0"/>
              <a:t>API</a:t>
            </a:r>
          </a:p>
        </p:txBody>
      </p:sp>
      <p:sp>
        <p:nvSpPr>
          <p:cNvPr id="53" name="TextBox 52">
            <a:extLst>
              <a:ext uri="{FF2B5EF4-FFF2-40B4-BE49-F238E27FC236}">
                <a16:creationId xmlns:a16="http://schemas.microsoft.com/office/drawing/2014/main" id="{D8BD67CD-54E7-D94E-828F-D008F9DF2C6B}"/>
              </a:ext>
            </a:extLst>
          </p:cNvPr>
          <p:cNvSpPr txBox="1"/>
          <p:nvPr/>
        </p:nvSpPr>
        <p:spPr>
          <a:xfrm>
            <a:off x="1668684" y="4025675"/>
            <a:ext cx="527088" cy="507831"/>
          </a:xfrm>
          <a:prstGeom prst="rect">
            <a:avLst/>
          </a:prstGeom>
          <a:noFill/>
          <a:ln>
            <a:solidFill>
              <a:schemeClr val="accent1"/>
            </a:solidFill>
          </a:ln>
        </p:spPr>
        <p:txBody>
          <a:bodyPr wrap="square" rtlCol="0">
            <a:spAutoFit/>
          </a:bodyPr>
          <a:lstStyle/>
          <a:p>
            <a:pPr algn="ctr"/>
            <a:r>
              <a:rPr lang="en-US" sz="1350" dirty="0"/>
              <a:t>ORM</a:t>
            </a:r>
          </a:p>
        </p:txBody>
      </p:sp>
      <p:sp>
        <p:nvSpPr>
          <p:cNvPr id="54" name="TextBox 53">
            <a:extLst>
              <a:ext uri="{FF2B5EF4-FFF2-40B4-BE49-F238E27FC236}">
                <a16:creationId xmlns:a16="http://schemas.microsoft.com/office/drawing/2014/main" id="{DD7A0CF9-49D2-8E44-BF82-4AFF91E8246B}"/>
              </a:ext>
            </a:extLst>
          </p:cNvPr>
          <p:cNvSpPr txBox="1"/>
          <p:nvPr/>
        </p:nvSpPr>
        <p:spPr>
          <a:xfrm>
            <a:off x="7522369" y="2355660"/>
            <a:ext cx="1074310" cy="507831"/>
          </a:xfrm>
          <a:prstGeom prst="rect">
            <a:avLst/>
          </a:prstGeom>
          <a:noFill/>
        </p:spPr>
        <p:txBody>
          <a:bodyPr wrap="square" rtlCol="0">
            <a:spAutoFit/>
          </a:bodyPr>
          <a:lstStyle/>
          <a:p>
            <a:r>
              <a:rPr lang="en-US" sz="1350" b="1" dirty="0"/>
              <a:t>Presentation</a:t>
            </a:r>
          </a:p>
        </p:txBody>
      </p:sp>
      <p:sp>
        <p:nvSpPr>
          <p:cNvPr id="55" name="TextBox 54">
            <a:extLst>
              <a:ext uri="{FF2B5EF4-FFF2-40B4-BE49-F238E27FC236}">
                <a16:creationId xmlns:a16="http://schemas.microsoft.com/office/drawing/2014/main" id="{7C1A5496-0CDE-294C-A476-2EA0BC3DBAF1}"/>
              </a:ext>
            </a:extLst>
          </p:cNvPr>
          <p:cNvSpPr txBox="1"/>
          <p:nvPr/>
        </p:nvSpPr>
        <p:spPr>
          <a:xfrm>
            <a:off x="7522369" y="3703209"/>
            <a:ext cx="1074310" cy="300082"/>
          </a:xfrm>
          <a:prstGeom prst="rect">
            <a:avLst/>
          </a:prstGeom>
          <a:noFill/>
        </p:spPr>
        <p:txBody>
          <a:bodyPr wrap="square" rtlCol="0">
            <a:spAutoFit/>
          </a:bodyPr>
          <a:lstStyle/>
          <a:p>
            <a:r>
              <a:rPr lang="en-US" sz="1350" b="1" dirty="0"/>
              <a:t>Domain</a:t>
            </a:r>
          </a:p>
        </p:txBody>
      </p:sp>
      <p:sp>
        <p:nvSpPr>
          <p:cNvPr id="56" name="TextBox 55">
            <a:extLst>
              <a:ext uri="{FF2B5EF4-FFF2-40B4-BE49-F238E27FC236}">
                <a16:creationId xmlns:a16="http://schemas.microsoft.com/office/drawing/2014/main" id="{E01F35B2-00F6-2A47-9641-DB1E35180633}"/>
              </a:ext>
            </a:extLst>
          </p:cNvPr>
          <p:cNvSpPr txBox="1"/>
          <p:nvPr/>
        </p:nvSpPr>
        <p:spPr>
          <a:xfrm>
            <a:off x="7522369" y="4164175"/>
            <a:ext cx="1074310" cy="300082"/>
          </a:xfrm>
          <a:prstGeom prst="rect">
            <a:avLst/>
          </a:prstGeom>
          <a:noFill/>
        </p:spPr>
        <p:txBody>
          <a:bodyPr wrap="square" rtlCol="0">
            <a:spAutoFit/>
          </a:bodyPr>
          <a:lstStyle/>
          <a:p>
            <a:r>
              <a:rPr lang="en-US" sz="1350" b="1" dirty="0"/>
              <a:t>Data</a:t>
            </a:r>
          </a:p>
        </p:txBody>
      </p:sp>
      <p:sp>
        <p:nvSpPr>
          <p:cNvPr id="3" name="TextBox 2">
            <a:extLst>
              <a:ext uri="{FF2B5EF4-FFF2-40B4-BE49-F238E27FC236}">
                <a16:creationId xmlns:a16="http://schemas.microsoft.com/office/drawing/2014/main" id="{81BF3DA9-0CF3-3548-AB9A-33C3DB2B9227}"/>
              </a:ext>
            </a:extLst>
          </p:cNvPr>
          <p:cNvSpPr txBox="1"/>
          <p:nvPr/>
        </p:nvSpPr>
        <p:spPr>
          <a:xfrm>
            <a:off x="3819149" y="1896854"/>
            <a:ext cx="1941472" cy="300082"/>
          </a:xfrm>
          <a:prstGeom prst="rect">
            <a:avLst/>
          </a:prstGeom>
          <a:noFill/>
        </p:spPr>
        <p:txBody>
          <a:bodyPr wrap="square" rtlCol="0">
            <a:spAutoFit/>
          </a:bodyPr>
          <a:lstStyle/>
          <a:p>
            <a:r>
              <a:rPr lang="en-US" sz="1350" dirty="0"/>
              <a:t>{Get: Check-In Details}</a:t>
            </a:r>
          </a:p>
        </p:txBody>
      </p:sp>
      <p:cxnSp>
        <p:nvCxnSpPr>
          <p:cNvPr id="71" name="Straight Arrow Connector 70">
            <a:extLst>
              <a:ext uri="{FF2B5EF4-FFF2-40B4-BE49-F238E27FC236}">
                <a16:creationId xmlns:a16="http://schemas.microsoft.com/office/drawing/2014/main" id="{891E0E35-89CB-C14B-BFA1-8B4326342E7C}"/>
              </a:ext>
            </a:extLst>
          </p:cNvPr>
          <p:cNvCxnSpPr>
            <a:cxnSpLocks/>
          </p:cNvCxnSpPr>
          <p:nvPr/>
        </p:nvCxnSpPr>
        <p:spPr>
          <a:xfrm>
            <a:off x="3089303" y="2019480"/>
            <a:ext cx="1402341" cy="3516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439D752-6F8E-954B-95D4-DE04A5190D8B}"/>
              </a:ext>
            </a:extLst>
          </p:cNvPr>
          <p:cNvSpPr txBox="1"/>
          <p:nvPr/>
        </p:nvSpPr>
        <p:spPr>
          <a:xfrm>
            <a:off x="3413635" y="3094408"/>
            <a:ext cx="503664" cy="646331"/>
          </a:xfrm>
          <a:prstGeom prst="rect">
            <a:avLst/>
          </a:prstGeom>
          <a:noFill/>
        </p:spPr>
        <p:txBody>
          <a:bodyPr wrap="none" rtlCol="0">
            <a:spAutoFit/>
          </a:bodyPr>
          <a:lstStyle/>
          <a:p>
            <a:r>
              <a:rPr lang="en-US" sz="3600" dirty="0"/>
              <a:t>…</a:t>
            </a:r>
          </a:p>
        </p:txBody>
      </p:sp>
      <p:cxnSp>
        <p:nvCxnSpPr>
          <p:cNvPr id="73" name="Straight Arrow Connector 72">
            <a:extLst>
              <a:ext uri="{FF2B5EF4-FFF2-40B4-BE49-F238E27FC236}">
                <a16:creationId xmlns:a16="http://schemas.microsoft.com/office/drawing/2014/main" id="{B9D3EEF7-03FA-144E-9AF8-2C9491185CAA}"/>
              </a:ext>
            </a:extLst>
          </p:cNvPr>
          <p:cNvCxnSpPr>
            <a:cxnSpLocks/>
            <a:endCxn id="11" idx="1"/>
          </p:cNvCxnSpPr>
          <p:nvPr/>
        </p:nvCxnSpPr>
        <p:spPr>
          <a:xfrm>
            <a:off x="4392173" y="2699663"/>
            <a:ext cx="763751" cy="6057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481A8C9-DA4B-2F41-A334-9D39BFE392C8}"/>
              </a:ext>
            </a:extLst>
          </p:cNvPr>
          <p:cNvCxnSpPr>
            <a:cxnSpLocks/>
          </p:cNvCxnSpPr>
          <p:nvPr/>
        </p:nvCxnSpPr>
        <p:spPr>
          <a:xfrm flipH="1">
            <a:off x="4392174" y="3627456"/>
            <a:ext cx="1754257" cy="122961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1733AFB-D62D-4649-8A22-9440A4B1B503}"/>
              </a:ext>
            </a:extLst>
          </p:cNvPr>
          <p:cNvSpPr txBox="1"/>
          <p:nvPr/>
        </p:nvSpPr>
        <p:spPr>
          <a:xfrm>
            <a:off x="4700656" y="2719104"/>
            <a:ext cx="976710" cy="415498"/>
          </a:xfrm>
          <a:prstGeom prst="rect">
            <a:avLst/>
          </a:prstGeom>
          <a:noFill/>
        </p:spPr>
        <p:txBody>
          <a:bodyPr wrap="square" rtlCol="0">
            <a:spAutoFit/>
          </a:bodyPr>
          <a:lstStyle/>
          <a:p>
            <a:r>
              <a:rPr lang="en-US" sz="1050" dirty="0"/>
              <a:t>{Create Query}</a:t>
            </a:r>
          </a:p>
        </p:txBody>
      </p:sp>
      <p:sp>
        <p:nvSpPr>
          <p:cNvPr id="79" name="TextBox 78">
            <a:extLst>
              <a:ext uri="{FF2B5EF4-FFF2-40B4-BE49-F238E27FC236}">
                <a16:creationId xmlns:a16="http://schemas.microsoft.com/office/drawing/2014/main" id="{D3EE36BC-F127-B946-8602-6FE280FFC0A8}"/>
              </a:ext>
            </a:extLst>
          </p:cNvPr>
          <p:cNvSpPr txBox="1"/>
          <p:nvPr/>
        </p:nvSpPr>
        <p:spPr>
          <a:xfrm>
            <a:off x="5374304" y="4101027"/>
            <a:ext cx="976710" cy="738664"/>
          </a:xfrm>
          <a:prstGeom prst="rect">
            <a:avLst/>
          </a:prstGeom>
          <a:noFill/>
        </p:spPr>
        <p:txBody>
          <a:bodyPr wrap="square" rtlCol="0">
            <a:spAutoFit/>
          </a:bodyPr>
          <a:lstStyle/>
          <a:p>
            <a:pPr algn="ctr"/>
            <a:r>
              <a:rPr lang="en-US" sz="1050" dirty="0"/>
              <a:t>{Query Accounts and Housekeeping using a join}</a:t>
            </a:r>
          </a:p>
        </p:txBody>
      </p:sp>
    </p:spTree>
    <p:extLst>
      <p:ext uri="{BB962C8B-B14F-4D97-AF65-F5344CB8AC3E}">
        <p14:creationId xmlns:p14="http://schemas.microsoft.com/office/powerpoint/2010/main" val="199602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7" grpId="0"/>
      <p:bldP spid="7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1007573" y="2598127"/>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a:extLst>
              <a:ext uri="{FF2B5EF4-FFF2-40B4-BE49-F238E27FC236}">
                <a16:creationId xmlns:a16="http://schemas.microsoft.com/office/drawing/2014/main" id="{CA489BCB-8086-2747-82AA-69CE87F30975}"/>
              </a:ext>
            </a:extLst>
          </p:cNvPr>
          <p:cNvSpPr/>
          <p:nvPr/>
        </p:nvSpPr>
        <p:spPr>
          <a:xfrm>
            <a:off x="2752969" y="2598126"/>
            <a:ext cx="1257299"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95C3F7C9-563A-7548-B760-9C388070939E}"/>
              </a:ext>
            </a:extLst>
          </p:cNvPr>
          <p:cNvSpPr txBox="1"/>
          <p:nvPr/>
        </p:nvSpPr>
        <p:spPr>
          <a:xfrm>
            <a:off x="1140518" y="271774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901F7A16-9EFB-D44C-96C3-B14A7EE0E33D}"/>
              </a:ext>
            </a:extLst>
          </p:cNvPr>
          <p:cNvSpPr txBox="1"/>
          <p:nvPr/>
        </p:nvSpPr>
        <p:spPr>
          <a:xfrm>
            <a:off x="2948836"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8" name="Flowchart: Magnetic Disk 12">
            <a:extLst>
              <a:ext uri="{FF2B5EF4-FFF2-40B4-BE49-F238E27FC236}">
                <a16:creationId xmlns:a16="http://schemas.microsoft.com/office/drawing/2014/main" id="{D8CB546F-A33E-BF40-9D7D-B16C20F85412}"/>
              </a:ext>
            </a:extLst>
          </p:cNvPr>
          <p:cNvSpPr/>
          <p:nvPr/>
        </p:nvSpPr>
        <p:spPr>
          <a:xfrm>
            <a:off x="2997463"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1182806"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0" name="Straight Arrow Connector 9">
            <a:extLst>
              <a:ext uri="{FF2B5EF4-FFF2-40B4-BE49-F238E27FC236}">
                <a16:creationId xmlns:a16="http://schemas.microsoft.com/office/drawing/2014/main" id="{DF1CBF92-364D-7E44-B007-DE0EF0D4B63E}"/>
              </a:ext>
            </a:extLst>
          </p:cNvPr>
          <p:cNvCxnSpPr>
            <a:cxnSpLocks/>
          </p:cNvCxnSpPr>
          <p:nvPr/>
        </p:nvCxnSpPr>
        <p:spPr>
          <a:xfrm>
            <a:off x="1612813" y="4246907"/>
            <a:ext cx="0"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9C79A1-7C3E-BA49-8A69-9130EAFC9CA3}"/>
              </a:ext>
            </a:extLst>
          </p:cNvPr>
          <p:cNvCxnSpPr>
            <a:cxnSpLocks/>
          </p:cNvCxnSpPr>
          <p:nvPr/>
        </p:nvCxnSpPr>
        <p:spPr>
          <a:xfrm flipH="1">
            <a:off x="3407470" y="4246907"/>
            <a:ext cx="18992"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n 11">
            <a:extLst>
              <a:ext uri="{FF2B5EF4-FFF2-40B4-BE49-F238E27FC236}">
                <a16:creationId xmlns:a16="http://schemas.microsoft.com/office/drawing/2014/main" id="{950B9BF9-C548-554B-8545-8178E3109549}"/>
              </a:ext>
            </a:extLst>
          </p:cNvPr>
          <p:cNvSpPr/>
          <p:nvPr/>
        </p:nvSpPr>
        <p:spPr>
          <a:xfrm>
            <a:off x="3286758"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Arrow Connector 12">
            <a:extLst>
              <a:ext uri="{FF2B5EF4-FFF2-40B4-BE49-F238E27FC236}">
                <a16:creationId xmlns:a16="http://schemas.microsoft.com/office/drawing/2014/main" id="{D68D5F85-FAB3-B644-A64D-4F55A971F595}"/>
              </a:ext>
            </a:extLst>
          </p:cNvPr>
          <p:cNvCxnSpPr>
            <a:cxnSpLocks/>
          </p:cNvCxnSpPr>
          <p:nvPr/>
        </p:nvCxnSpPr>
        <p:spPr>
          <a:xfrm>
            <a:off x="5047346" y="4208831"/>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9CAAEE6-CC5C-8243-92BB-98860574DFF2}"/>
              </a:ext>
            </a:extLst>
          </p:cNvPr>
          <p:cNvSpPr/>
          <p:nvPr/>
        </p:nvSpPr>
        <p:spPr>
          <a:xfrm>
            <a:off x="4365453" y="256984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4578353"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935541" y="434724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4617667"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1490483"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rgbClr val="FF0000"/>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96</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877229" y="2566498"/>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8" name="Rectangle 27">
            <a:extLst>
              <a:ext uri="{FF2B5EF4-FFF2-40B4-BE49-F238E27FC236}">
                <a16:creationId xmlns:a16="http://schemas.microsoft.com/office/drawing/2014/main" id="{E4E76E35-2FB6-B745-9EB9-8E3C2542F13C}"/>
              </a:ext>
            </a:extLst>
          </p:cNvPr>
          <p:cNvSpPr/>
          <p:nvPr/>
        </p:nvSpPr>
        <p:spPr>
          <a:xfrm>
            <a:off x="7507778" y="2558744"/>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9" name="TextBox 28">
            <a:extLst>
              <a:ext uri="{FF2B5EF4-FFF2-40B4-BE49-F238E27FC236}">
                <a16:creationId xmlns:a16="http://schemas.microsoft.com/office/drawing/2014/main" id="{DCB346B0-35F6-6A49-88F0-410E8632BFDC}"/>
              </a:ext>
            </a:extLst>
          </p:cNvPr>
          <p:cNvSpPr txBox="1"/>
          <p:nvPr/>
        </p:nvSpPr>
        <p:spPr>
          <a:xfrm>
            <a:off x="6040825" y="27084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0" name="TextBox 29">
            <a:extLst>
              <a:ext uri="{FF2B5EF4-FFF2-40B4-BE49-F238E27FC236}">
                <a16:creationId xmlns:a16="http://schemas.microsoft.com/office/drawing/2014/main" id="{282A51FB-7CD1-1A41-A1AB-05291FFD2F90}"/>
              </a:ext>
            </a:extLst>
          </p:cNvPr>
          <p:cNvSpPr txBox="1"/>
          <p:nvPr/>
        </p:nvSpPr>
        <p:spPr>
          <a:xfrm>
            <a:off x="7674655"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7705121"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6059679"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44" name="Straight Arrow Connector 43">
            <a:extLst>
              <a:ext uri="{FF2B5EF4-FFF2-40B4-BE49-F238E27FC236}">
                <a16:creationId xmlns:a16="http://schemas.microsoft.com/office/drawing/2014/main" id="{B84D99A6-FD5F-4D43-94A5-7895208D52BF}"/>
              </a:ext>
            </a:extLst>
          </p:cNvPr>
          <p:cNvCxnSpPr>
            <a:cxnSpLocks/>
          </p:cNvCxnSpPr>
          <p:nvPr/>
        </p:nvCxnSpPr>
        <p:spPr>
          <a:xfrm>
            <a:off x="6532103" y="4207753"/>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82EA8CCC-E7A1-B944-A773-EA948C8972D2}"/>
              </a:ext>
            </a:extLst>
          </p:cNvPr>
          <p:cNvSpPr/>
          <p:nvPr/>
        </p:nvSpPr>
        <p:spPr>
          <a:xfrm>
            <a:off x="6420298" y="434617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6" name="Straight Arrow Connector 45">
            <a:extLst>
              <a:ext uri="{FF2B5EF4-FFF2-40B4-BE49-F238E27FC236}">
                <a16:creationId xmlns:a16="http://schemas.microsoft.com/office/drawing/2014/main" id="{70EF2014-6995-6A42-B641-C29EF35F6082}"/>
              </a:ext>
            </a:extLst>
          </p:cNvPr>
          <p:cNvCxnSpPr>
            <a:cxnSpLocks/>
          </p:cNvCxnSpPr>
          <p:nvPr/>
        </p:nvCxnSpPr>
        <p:spPr>
          <a:xfrm>
            <a:off x="8240473" y="4226519"/>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C52034C2-A30E-4D40-88F6-2914DF266DC1}"/>
              </a:ext>
            </a:extLst>
          </p:cNvPr>
          <p:cNvSpPr/>
          <p:nvPr/>
        </p:nvSpPr>
        <p:spPr>
          <a:xfrm>
            <a:off x="8128667" y="436493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654809" y="1186391"/>
            <a:ext cx="923544" cy="300082"/>
          </a:xfrm>
          <a:prstGeom prst="rect">
            <a:avLst/>
          </a:prstGeom>
          <a:noFill/>
          <a:ln>
            <a:solidFill>
              <a:srgbClr val="FF0000"/>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rgbClr val="FF0000"/>
            </a:solidFill>
          </a:ln>
        </p:spPr>
        <p:txBody>
          <a:bodyPr wrap="square" rtlCol="0">
            <a:spAutoFit/>
          </a:bodyPr>
          <a:lstStyle/>
          <a:p>
            <a:pPr algn="ctr"/>
            <a:r>
              <a:rPr lang="en-US" sz="1050" dirty="0"/>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rgbClr val="FF0000"/>
            </a:solidFill>
          </a:ln>
        </p:spPr>
        <p:txBody>
          <a:bodyPr wrap="square" rtlCol="0">
            <a:spAutoFit/>
          </a:bodyPr>
          <a:lstStyle/>
          <a:p>
            <a:pPr algn="ctr"/>
            <a:r>
              <a:rPr lang="en-US" sz="1050" dirty="0"/>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pattFill prst="dashVert">
            <a:fgClr>
              <a:schemeClr val="accent1"/>
            </a:fgClr>
            <a:bgClr>
              <a:schemeClr val="bg1"/>
            </a:bgClr>
          </a:pattFill>
          <a:ln>
            <a:solidFill>
              <a:schemeClr val="tx1"/>
            </a:solidFill>
          </a:ln>
        </p:spPr>
        <p:txBody>
          <a:bodyPr wrap="square" rtlCol="0">
            <a:spAutoFit/>
          </a:bodyPr>
          <a:lstStyle/>
          <a:p>
            <a:pPr algn="ctr"/>
            <a:r>
              <a:rPr lang="en-US" sz="1050" dirty="0"/>
              <a:t>Process Manager</a:t>
            </a:r>
          </a:p>
        </p:txBody>
      </p:sp>
    </p:spTree>
    <p:extLst>
      <p:ext uri="{BB962C8B-B14F-4D97-AF65-F5344CB8AC3E}">
        <p14:creationId xmlns:p14="http://schemas.microsoft.com/office/powerpoint/2010/main" val="11684047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1007573" y="2598127"/>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a:extLst>
              <a:ext uri="{FF2B5EF4-FFF2-40B4-BE49-F238E27FC236}">
                <a16:creationId xmlns:a16="http://schemas.microsoft.com/office/drawing/2014/main" id="{CA489BCB-8086-2747-82AA-69CE87F30975}"/>
              </a:ext>
            </a:extLst>
          </p:cNvPr>
          <p:cNvSpPr/>
          <p:nvPr/>
        </p:nvSpPr>
        <p:spPr>
          <a:xfrm>
            <a:off x="2752969" y="2598126"/>
            <a:ext cx="1257299"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95C3F7C9-563A-7548-B760-9C388070939E}"/>
              </a:ext>
            </a:extLst>
          </p:cNvPr>
          <p:cNvSpPr txBox="1"/>
          <p:nvPr/>
        </p:nvSpPr>
        <p:spPr>
          <a:xfrm>
            <a:off x="1140518" y="271774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901F7A16-9EFB-D44C-96C3-B14A7EE0E33D}"/>
              </a:ext>
            </a:extLst>
          </p:cNvPr>
          <p:cNvSpPr txBox="1"/>
          <p:nvPr/>
        </p:nvSpPr>
        <p:spPr>
          <a:xfrm>
            <a:off x="2948836"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8" name="Flowchart: Magnetic Disk 12">
            <a:extLst>
              <a:ext uri="{FF2B5EF4-FFF2-40B4-BE49-F238E27FC236}">
                <a16:creationId xmlns:a16="http://schemas.microsoft.com/office/drawing/2014/main" id="{D8CB546F-A33E-BF40-9D7D-B16C20F85412}"/>
              </a:ext>
            </a:extLst>
          </p:cNvPr>
          <p:cNvSpPr/>
          <p:nvPr/>
        </p:nvSpPr>
        <p:spPr>
          <a:xfrm>
            <a:off x="2997463"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1182806"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0" name="Straight Arrow Connector 9">
            <a:extLst>
              <a:ext uri="{FF2B5EF4-FFF2-40B4-BE49-F238E27FC236}">
                <a16:creationId xmlns:a16="http://schemas.microsoft.com/office/drawing/2014/main" id="{DF1CBF92-364D-7E44-B007-DE0EF0D4B63E}"/>
              </a:ext>
            </a:extLst>
          </p:cNvPr>
          <p:cNvCxnSpPr>
            <a:cxnSpLocks/>
          </p:cNvCxnSpPr>
          <p:nvPr/>
        </p:nvCxnSpPr>
        <p:spPr>
          <a:xfrm>
            <a:off x="1612813" y="4246907"/>
            <a:ext cx="0"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9C79A1-7C3E-BA49-8A69-9130EAFC9CA3}"/>
              </a:ext>
            </a:extLst>
          </p:cNvPr>
          <p:cNvCxnSpPr>
            <a:cxnSpLocks/>
          </p:cNvCxnSpPr>
          <p:nvPr/>
        </p:nvCxnSpPr>
        <p:spPr>
          <a:xfrm flipH="1">
            <a:off x="3407470" y="4246907"/>
            <a:ext cx="18992"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n 11">
            <a:extLst>
              <a:ext uri="{FF2B5EF4-FFF2-40B4-BE49-F238E27FC236}">
                <a16:creationId xmlns:a16="http://schemas.microsoft.com/office/drawing/2014/main" id="{950B9BF9-C548-554B-8545-8178E3109549}"/>
              </a:ext>
            </a:extLst>
          </p:cNvPr>
          <p:cNvSpPr/>
          <p:nvPr/>
        </p:nvSpPr>
        <p:spPr>
          <a:xfrm>
            <a:off x="3286758"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Arrow Connector 12">
            <a:extLst>
              <a:ext uri="{FF2B5EF4-FFF2-40B4-BE49-F238E27FC236}">
                <a16:creationId xmlns:a16="http://schemas.microsoft.com/office/drawing/2014/main" id="{D68D5F85-FAB3-B644-A64D-4F55A971F595}"/>
              </a:ext>
            </a:extLst>
          </p:cNvPr>
          <p:cNvCxnSpPr>
            <a:cxnSpLocks/>
          </p:cNvCxnSpPr>
          <p:nvPr/>
        </p:nvCxnSpPr>
        <p:spPr>
          <a:xfrm>
            <a:off x="5047346" y="4208831"/>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9CAAEE6-CC5C-8243-92BB-98860574DFF2}"/>
              </a:ext>
            </a:extLst>
          </p:cNvPr>
          <p:cNvSpPr/>
          <p:nvPr/>
        </p:nvSpPr>
        <p:spPr>
          <a:xfrm>
            <a:off x="4365453" y="256984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4578353"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935541" y="434724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4617667"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1490483"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97</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877229" y="2566498"/>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8" name="Rectangle 27">
            <a:extLst>
              <a:ext uri="{FF2B5EF4-FFF2-40B4-BE49-F238E27FC236}">
                <a16:creationId xmlns:a16="http://schemas.microsoft.com/office/drawing/2014/main" id="{E4E76E35-2FB6-B745-9EB9-8E3C2542F13C}"/>
              </a:ext>
            </a:extLst>
          </p:cNvPr>
          <p:cNvSpPr/>
          <p:nvPr/>
        </p:nvSpPr>
        <p:spPr>
          <a:xfrm>
            <a:off x="7507778" y="2558744"/>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9" name="TextBox 28">
            <a:extLst>
              <a:ext uri="{FF2B5EF4-FFF2-40B4-BE49-F238E27FC236}">
                <a16:creationId xmlns:a16="http://schemas.microsoft.com/office/drawing/2014/main" id="{DCB346B0-35F6-6A49-88F0-410E8632BFDC}"/>
              </a:ext>
            </a:extLst>
          </p:cNvPr>
          <p:cNvSpPr txBox="1"/>
          <p:nvPr/>
        </p:nvSpPr>
        <p:spPr>
          <a:xfrm>
            <a:off x="6040825" y="27084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0" name="TextBox 29">
            <a:extLst>
              <a:ext uri="{FF2B5EF4-FFF2-40B4-BE49-F238E27FC236}">
                <a16:creationId xmlns:a16="http://schemas.microsoft.com/office/drawing/2014/main" id="{282A51FB-7CD1-1A41-A1AB-05291FFD2F90}"/>
              </a:ext>
            </a:extLst>
          </p:cNvPr>
          <p:cNvSpPr txBox="1"/>
          <p:nvPr/>
        </p:nvSpPr>
        <p:spPr>
          <a:xfrm>
            <a:off x="7674655"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7705121"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6059679"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44" name="Straight Arrow Connector 43">
            <a:extLst>
              <a:ext uri="{FF2B5EF4-FFF2-40B4-BE49-F238E27FC236}">
                <a16:creationId xmlns:a16="http://schemas.microsoft.com/office/drawing/2014/main" id="{B84D99A6-FD5F-4D43-94A5-7895208D52BF}"/>
              </a:ext>
            </a:extLst>
          </p:cNvPr>
          <p:cNvCxnSpPr>
            <a:cxnSpLocks/>
          </p:cNvCxnSpPr>
          <p:nvPr/>
        </p:nvCxnSpPr>
        <p:spPr>
          <a:xfrm>
            <a:off x="6532103" y="4207753"/>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82EA8CCC-E7A1-B944-A773-EA948C8972D2}"/>
              </a:ext>
            </a:extLst>
          </p:cNvPr>
          <p:cNvSpPr/>
          <p:nvPr/>
        </p:nvSpPr>
        <p:spPr>
          <a:xfrm>
            <a:off x="6420298" y="434617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6" name="Straight Arrow Connector 45">
            <a:extLst>
              <a:ext uri="{FF2B5EF4-FFF2-40B4-BE49-F238E27FC236}">
                <a16:creationId xmlns:a16="http://schemas.microsoft.com/office/drawing/2014/main" id="{70EF2014-6995-6A42-B641-C29EF35F6082}"/>
              </a:ext>
            </a:extLst>
          </p:cNvPr>
          <p:cNvCxnSpPr>
            <a:cxnSpLocks/>
          </p:cNvCxnSpPr>
          <p:nvPr/>
        </p:nvCxnSpPr>
        <p:spPr>
          <a:xfrm>
            <a:off x="8240473" y="4226519"/>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C52034C2-A30E-4D40-88F6-2914DF266DC1}"/>
              </a:ext>
            </a:extLst>
          </p:cNvPr>
          <p:cNvSpPr/>
          <p:nvPr/>
        </p:nvSpPr>
        <p:spPr>
          <a:xfrm>
            <a:off x="8128667" y="436493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noFill/>
          <a:ln>
            <a:solidFill>
              <a:schemeClr val="accent1"/>
            </a:solidFill>
          </a:ln>
        </p:spPr>
        <p:txBody>
          <a:bodyPr wrap="square" rtlCol="0">
            <a:spAutoFit/>
          </a:bodyPr>
          <a:lstStyle/>
          <a:p>
            <a:pPr algn="ctr"/>
            <a:r>
              <a:rPr lang="en-US" sz="1350" dirty="0"/>
              <a:t>Partner</a:t>
            </a:r>
          </a:p>
        </p:txBody>
      </p:sp>
      <p:cxnSp>
        <p:nvCxnSpPr>
          <p:cNvPr id="66" name="Straight Arrow Connector 65">
            <a:extLst>
              <a:ext uri="{FF2B5EF4-FFF2-40B4-BE49-F238E27FC236}">
                <a16:creationId xmlns:a16="http://schemas.microsoft.com/office/drawing/2014/main" id="{13C296F3-77F9-C74E-86F2-8D86FAA981F0}"/>
              </a:ext>
            </a:extLst>
          </p:cNvPr>
          <p:cNvCxnSpPr>
            <a:cxnSpLocks/>
            <a:endCxn id="5" idx="0"/>
          </p:cNvCxnSpPr>
          <p:nvPr/>
        </p:nvCxnSpPr>
        <p:spPr>
          <a:xfrm flipH="1">
            <a:off x="1602290" y="1472464"/>
            <a:ext cx="3973212" cy="1245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AA84DAD-A5FD-1E49-9C9C-7F5190D20618}"/>
              </a:ext>
            </a:extLst>
          </p:cNvPr>
          <p:cNvCxnSpPr>
            <a:cxnSpLocks/>
            <a:endCxn id="15" idx="0"/>
          </p:cNvCxnSpPr>
          <p:nvPr/>
        </p:nvCxnSpPr>
        <p:spPr>
          <a:xfrm flipH="1">
            <a:off x="5040125" y="1473342"/>
            <a:ext cx="524988" cy="1247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390F4C3-728F-0C40-AACD-F9B82C880FED}"/>
              </a:ext>
            </a:extLst>
          </p:cNvPr>
          <p:cNvCxnSpPr>
            <a:cxnSpLocks/>
            <a:endCxn id="29" idx="0"/>
          </p:cNvCxnSpPr>
          <p:nvPr/>
        </p:nvCxnSpPr>
        <p:spPr>
          <a:xfrm>
            <a:off x="5573935" y="1464339"/>
            <a:ext cx="928662" cy="1244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03EDA42-9144-AA42-969B-6FF66F64C0AC}"/>
              </a:ext>
            </a:extLst>
          </p:cNvPr>
          <p:cNvCxnSpPr>
            <a:cxnSpLocks/>
            <a:endCxn id="8" idx="3"/>
          </p:cNvCxnSpPr>
          <p:nvPr/>
        </p:nvCxnSpPr>
        <p:spPr>
          <a:xfrm flipH="1" flipV="1">
            <a:off x="3375829" y="4050636"/>
            <a:ext cx="31641" cy="1132430"/>
          </a:xfrm>
          <a:prstGeom prst="line">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FC7ACC2-B884-FF47-BD9D-A473360F99AD}"/>
              </a:ext>
            </a:extLst>
          </p:cNvPr>
          <p:cNvSpPr txBox="1"/>
          <p:nvPr/>
        </p:nvSpPr>
        <p:spPr>
          <a:xfrm>
            <a:off x="6147001" y="1183827"/>
            <a:ext cx="1768085" cy="300082"/>
          </a:xfrm>
          <a:prstGeom prst="rect">
            <a:avLst/>
          </a:prstGeom>
          <a:noFill/>
        </p:spPr>
        <p:txBody>
          <a:bodyPr wrap="square" rtlCol="0">
            <a:spAutoFit/>
          </a:bodyPr>
          <a:lstStyle/>
          <a:p>
            <a:r>
              <a:rPr lang="en-US" sz="1350" dirty="0"/>
              <a:t>{GET: Booking Details}</a:t>
            </a:r>
          </a:p>
        </p:txBody>
      </p:sp>
      <p:sp>
        <p:nvSpPr>
          <p:cNvPr id="62" name="TextBox 61">
            <a:extLst>
              <a:ext uri="{FF2B5EF4-FFF2-40B4-BE49-F238E27FC236}">
                <a16:creationId xmlns:a16="http://schemas.microsoft.com/office/drawing/2014/main" id="{1F67116E-8B29-5941-ACFB-EC12146EB477}"/>
              </a:ext>
            </a:extLst>
          </p:cNvPr>
          <p:cNvSpPr txBox="1"/>
          <p:nvPr/>
        </p:nvSpPr>
        <p:spPr>
          <a:xfrm>
            <a:off x="3209535" y="1922461"/>
            <a:ext cx="1618290" cy="300082"/>
          </a:xfrm>
          <a:prstGeom prst="rect">
            <a:avLst/>
          </a:prstGeom>
          <a:noFill/>
        </p:spPr>
        <p:txBody>
          <a:bodyPr wrap="square" rtlCol="0">
            <a:spAutoFit/>
          </a:bodyPr>
          <a:lstStyle/>
          <a:p>
            <a:r>
              <a:rPr lang="en-US" sz="1350" dirty="0">
                <a:solidFill>
                  <a:srgbClr val="FF0000"/>
                </a:solidFill>
              </a:rPr>
              <a:t>{GET: 100ms}</a:t>
            </a:r>
          </a:p>
        </p:txBody>
      </p:sp>
      <p:sp>
        <p:nvSpPr>
          <p:cNvPr id="64" name="TextBox 63">
            <a:extLst>
              <a:ext uri="{FF2B5EF4-FFF2-40B4-BE49-F238E27FC236}">
                <a16:creationId xmlns:a16="http://schemas.microsoft.com/office/drawing/2014/main" id="{EAB66836-CEE9-9A45-94C0-921B5AD2D72A}"/>
              </a:ext>
            </a:extLst>
          </p:cNvPr>
          <p:cNvSpPr txBox="1"/>
          <p:nvPr/>
        </p:nvSpPr>
        <p:spPr>
          <a:xfrm>
            <a:off x="4537055" y="2262195"/>
            <a:ext cx="1618290" cy="300082"/>
          </a:xfrm>
          <a:prstGeom prst="rect">
            <a:avLst/>
          </a:prstGeom>
          <a:noFill/>
        </p:spPr>
        <p:txBody>
          <a:bodyPr wrap="square" rtlCol="0">
            <a:spAutoFit/>
          </a:bodyPr>
          <a:lstStyle/>
          <a:p>
            <a:r>
              <a:rPr lang="en-US" sz="1350" dirty="0">
                <a:solidFill>
                  <a:srgbClr val="FF0000"/>
                </a:solidFill>
              </a:rPr>
              <a:t>{GET: 100ms}</a:t>
            </a:r>
          </a:p>
        </p:txBody>
      </p:sp>
      <p:sp>
        <p:nvSpPr>
          <p:cNvPr id="65" name="TextBox 64">
            <a:extLst>
              <a:ext uri="{FF2B5EF4-FFF2-40B4-BE49-F238E27FC236}">
                <a16:creationId xmlns:a16="http://schemas.microsoft.com/office/drawing/2014/main" id="{10B6D4E4-23F0-A14B-919C-AA23A45435B5}"/>
              </a:ext>
            </a:extLst>
          </p:cNvPr>
          <p:cNvSpPr txBox="1"/>
          <p:nvPr/>
        </p:nvSpPr>
        <p:spPr>
          <a:xfrm>
            <a:off x="5456936" y="1923169"/>
            <a:ext cx="1618290" cy="300082"/>
          </a:xfrm>
          <a:prstGeom prst="rect">
            <a:avLst/>
          </a:prstGeom>
          <a:noFill/>
        </p:spPr>
        <p:txBody>
          <a:bodyPr wrap="square" rtlCol="0">
            <a:spAutoFit/>
          </a:bodyPr>
          <a:lstStyle/>
          <a:p>
            <a:r>
              <a:rPr lang="en-US" sz="1350" dirty="0">
                <a:solidFill>
                  <a:srgbClr val="FF0000"/>
                </a:solidFill>
              </a:rPr>
              <a:t>{GET: 100ms}</a:t>
            </a:r>
          </a:p>
        </p:txBody>
      </p:sp>
    </p:spTree>
    <p:extLst>
      <p:ext uri="{BB962C8B-B14F-4D97-AF65-F5344CB8AC3E}">
        <p14:creationId xmlns:p14="http://schemas.microsoft.com/office/powerpoint/2010/main" val="420003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2" grpId="1"/>
      <p:bldP spid="64" grpId="0"/>
      <p:bldP spid="64" grpId="1"/>
      <p:bldP spid="65" grpId="0"/>
      <p:bldP spid="65"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3980855" y="4963768"/>
            <a:ext cx="1665911" cy="553998"/>
          </a:xfrm>
          <a:prstGeom prst="rect">
            <a:avLst/>
          </a:prstGeom>
          <a:noFill/>
        </p:spPr>
        <p:txBody>
          <a:bodyPr wrap="square" rtlCol="0">
            <a:spAutoFit/>
          </a:bodyPr>
          <a:lstStyle/>
          <a:p>
            <a:r>
              <a:rPr lang="en-US" sz="3000" dirty="0"/>
              <a:t>Check-In</a:t>
            </a:r>
          </a:p>
        </p:txBody>
      </p:sp>
      <p:pic>
        <p:nvPicPr>
          <p:cNvPr id="3" name="Picture 2">
            <a:extLst>
              <a:ext uri="{FF2B5EF4-FFF2-40B4-BE49-F238E27FC236}">
                <a16:creationId xmlns:a16="http://schemas.microsoft.com/office/drawing/2014/main" id="{0E6B4650-D728-8B49-87A2-BC6074CE51D8}"/>
              </a:ext>
            </a:extLst>
          </p:cNvPr>
          <p:cNvPicPr>
            <a:picLocks noChangeAspect="1"/>
          </p:cNvPicPr>
          <p:nvPr/>
        </p:nvPicPr>
        <p:blipFill>
          <a:blip r:embed="rId2"/>
          <a:stretch>
            <a:fillRect/>
          </a:stretch>
        </p:blipFill>
        <p:spPr>
          <a:xfrm>
            <a:off x="3660911" y="2660401"/>
            <a:ext cx="2305799" cy="1537199"/>
          </a:xfrm>
          <a:prstGeom prst="rect">
            <a:avLst/>
          </a:prstGeom>
        </p:spPr>
      </p:pic>
    </p:spTree>
    <p:extLst>
      <p:ext uri="{BB962C8B-B14F-4D97-AF65-F5344CB8AC3E}">
        <p14:creationId xmlns:p14="http://schemas.microsoft.com/office/powerpoint/2010/main" val="13702521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662930" y="2587722"/>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875831" y="27389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233018" y="43651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915144"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99</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174707" y="2584381"/>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9" name="TextBox 28">
            <a:extLst>
              <a:ext uri="{FF2B5EF4-FFF2-40B4-BE49-F238E27FC236}">
                <a16:creationId xmlns:a16="http://schemas.microsoft.com/office/drawing/2014/main" id="{DCB346B0-35F6-6A49-88F0-410E8632BFDC}"/>
              </a:ext>
            </a:extLst>
          </p:cNvPr>
          <p:cNvSpPr txBox="1"/>
          <p:nvPr/>
        </p:nvSpPr>
        <p:spPr>
          <a:xfrm>
            <a:off x="5338302" y="272636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5357156"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717775" y="43640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pattFill prst="dashVert">
            <a:fgClr>
              <a:schemeClr val="accent1"/>
            </a:fgClr>
            <a:bgClr>
              <a:schemeClr val="bg1"/>
            </a:bgClr>
          </a:patt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92" name="Straight Arrow Connector 91">
            <a:extLst>
              <a:ext uri="{FF2B5EF4-FFF2-40B4-BE49-F238E27FC236}">
                <a16:creationId xmlns:a16="http://schemas.microsoft.com/office/drawing/2014/main" id="{76C53AAA-94FD-984E-8DA3-2EF3C1AC3F41}"/>
              </a:ext>
            </a:extLst>
          </p:cNvPr>
          <p:cNvCxnSpPr>
            <a:cxnSpLocks/>
            <a:stCxn id="23" idx="2"/>
            <a:endCxn id="27" idx="0"/>
          </p:cNvCxnSpPr>
          <p:nvPr/>
        </p:nvCxnSpPr>
        <p:spPr>
          <a:xfrm>
            <a:off x="5587890" y="1483909"/>
            <a:ext cx="212185" cy="1100472"/>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Check-In</a:t>
            </a:r>
          </a:p>
        </p:txBody>
      </p:sp>
      <p:cxnSp>
        <p:nvCxnSpPr>
          <p:cNvPr id="54" name="Straight Arrow Connector 53">
            <a:extLst>
              <a:ext uri="{FF2B5EF4-FFF2-40B4-BE49-F238E27FC236}">
                <a16:creationId xmlns:a16="http://schemas.microsoft.com/office/drawing/2014/main" id="{9E1B9A94-B7F0-D14B-A12D-EBB297D2C5CF}"/>
              </a:ext>
            </a:extLst>
          </p:cNvPr>
          <p:cNvCxnSpPr>
            <a:cxnSpLocks/>
            <a:stCxn id="23" idx="2"/>
            <a:endCxn id="15" idx="0"/>
          </p:cNvCxnSpPr>
          <p:nvPr/>
        </p:nvCxnSpPr>
        <p:spPr>
          <a:xfrm flipH="1">
            <a:off x="4337603" y="1483909"/>
            <a:ext cx="1250287" cy="1255031"/>
          </a:xfrm>
          <a:prstGeom prst="straightConnector1">
            <a:avLst/>
          </a:prstGeom>
          <a:ln>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9F8BB86-490D-6149-9CA9-F3939477759B}"/>
              </a:ext>
            </a:extLst>
          </p:cNvPr>
          <p:cNvSpPr txBox="1"/>
          <p:nvPr/>
        </p:nvSpPr>
        <p:spPr>
          <a:xfrm>
            <a:off x="3900085" y="2290619"/>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27134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16396</TotalTime>
  <Words>11678</Words>
  <Application>Microsoft Macintosh PowerPoint</Application>
  <PresentationFormat>On-screen Show (4:3)</PresentationFormat>
  <Paragraphs>1686</Paragraphs>
  <Slides>130</Slides>
  <Notes>78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130</vt:i4>
      </vt:variant>
    </vt:vector>
  </HeadingPairs>
  <TitlesOfParts>
    <vt:vector size="134" baseType="lpstr">
      <vt:lpstr>Arial</vt:lpstr>
      <vt:lpstr>Calibri</vt:lpstr>
      <vt:lpstr>Lora</vt:lpstr>
      <vt:lpstr>Office Theme</vt:lpstr>
      <vt:lpstr>Practical Messaging</vt:lpstr>
      <vt:lpstr>Who are you?</vt:lpstr>
      <vt:lpstr>Day Two Agenda</vt:lpstr>
      <vt:lpstr>PowerPoint Presentation</vt:lpstr>
      <vt:lpstr>3.1 Event Driven Collaboration</vt:lpstr>
      <vt:lpstr>PowerPoint Presentation</vt:lpstr>
      <vt:lpstr>PowerPoint Presentation</vt:lpstr>
      <vt:lpstr>PowerPoint Presentation</vt:lpstr>
      <vt:lpstr>PowerPoint Presentation</vt:lpstr>
      <vt:lpstr>3.1.1 Pipes and filters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3.1.2 Event carried state transfer</vt:lpstr>
      <vt:lpstr>PowerPoint Presentation</vt:lpstr>
      <vt:lpstr>PowerPoint Presentation</vt:lpstr>
      <vt:lpstr>PowerPoint Presentation</vt:lpstr>
      <vt:lpstr>PowerPoint Presentation</vt:lpstr>
      <vt:lpstr>Types of Reference Data</vt:lpstr>
      <vt:lpstr>PowerPoint Presentation</vt:lpstr>
      <vt:lpstr>PowerPoint Presentation</vt:lpstr>
      <vt:lpstr>PowerPoint Presentation</vt:lpstr>
      <vt:lpstr>4. reliability </vt:lpstr>
      <vt:lpstr>4.1 guaranteed delivery</vt:lpstr>
      <vt:lpstr>PowerPoint Presentation</vt:lpstr>
      <vt:lpstr>PowerPoint Presentation</vt:lpstr>
      <vt:lpstr>Outbox Pattern</vt:lpstr>
      <vt:lpstr>Log Tailing</vt:lpstr>
      <vt:lpstr>State Change Capture</vt:lpstr>
      <vt:lpstr>4.2 At least once, Exactly once</vt:lpstr>
      <vt:lpstr>PowerPoint Presentation</vt:lpstr>
      <vt:lpstr>PowerPoint Presentation</vt:lpstr>
      <vt:lpstr>PowerPoint Presentation</vt:lpstr>
      <vt:lpstr>4.3 Message LOGs and Shared Queues </vt:lpstr>
      <vt:lpstr>PowerPoint Presentation</vt:lpstr>
      <vt:lpstr>PowerPoint Presentation</vt:lpstr>
      <vt:lpstr>PowerPoint Presentation</vt:lpstr>
      <vt:lpstr>4.4 Compensation</vt:lpstr>
      <vt:lpstr>PowerPoint Presentation</vt:lpstr>
      <vt:lpstr>PowerPoint Presentation</vt:lpstr>
      <vt:lpstr>PowerPoint Presentation</vt:lpstr>
      <vt:lpstr>PowerPoint Presentation</vt:lpstr>
      <vt:lpstr>PowerPoint Presentation</vt:lpstr>
      <vt:lpstr>4.5 cap theorem</vt:lpstr>
      <vt:lpstr>PowerPoint Presentation</vt:lpstr>
      <vt:lpstr>PowerPoint Presentation</vt:lpstr>
      <vt:lpstr>PowerPoint Presentation</vt:lpstr>
      <vt:lpstr>PowerPoint Presentation</vt:lpstr>
      <vt:lpstr>PowerPoint Presentation</vt:lpstr>
      <vt:lpstr>PowerPoint Presentation</vt:lpstr>
      <vt:lpstr>PACELC</vt:lpstr>
      <vt:lpstr>PowerPoint Presentation</vt:lpstr>
      <vt:lpstr>PowerPoint Presentation</vt:lpstr>
      <vt:lpstr>4.6 RabbitMQ and CAP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4.7 Versioning</vt:lpstr>
      <vt:lpstr>PowerPoint Presentation</vt:lpstr>
      <vt:lpstr>PowerPoint Presentation</vt:lpstr>
      <vt:lpstr>PowerPoint Presentation</vt:lpstr>
      <vt:lpstr>PowerPoint Presentation</vt:lpstr>
      <vt:lpstr>PowerPoint Presentation</vt:lpstr>
      <vt:lpstr>5. Order</vt:lpstr>
      <vt:lpstr>PowerPoint Presentation</vt:lpstr>
      <vt:lpstr>PowerPoint Presentation</vt:lpstr>
      <vt:lpstr>PowerPoint Presentation</vt:lpstr>
      <vt:lpstr>PowerPoint Presentation</vt:lpstr>
      <vt:lpstr>PowerPoint Presentation</vt:lpstr>
      <vt:lpstr>6. Consumers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 Frameworks</vt:lpstr>
      <vt:lpstr>5.1 .NET Frameworks</vt:lpstr>
      <vt:lpstr>PowerPoint Presentation</vt:lpstr>
      <vt:lpstr>PowerPoint Presentation</vt:lpstr>
      <vt:lpstr>PowerPoint Presentation</vt:lpstr>
      <vt:lpstr>PowerPoint Presentation</vt:lpstr>
      <vt:lpstr>5.2 Python Frameworks</vt:lpstr>
      <vt:lpstr>PowerPoint Presentation</vt:lpstr>
      <vt:lpstr>PowerPoint Presentation</vt:lpstr>
      <vt:lpstr>PowerPoint Presentation</vt:lpstr>
      <vt:lpstr>5.3 JavaSCRIPT Frameworks</vt:lpstr>
      <vt:lpstr>PowerPoint Presentation</vt:lpstr>
      <vt:lpstr>6. Message oriented middleware</vt:lpstr>
      <vt:lpstr>PowerPoint Presentation</vt:lpstr>
      <vt:lpstr>PowerPoint Presentation</vt:lpstr>
      <vt:lpstr>PowerPoint Presentation</vt:lpstr>
      <vt:lpstr>PowerPoint Presentation</vt:lpstr>
      <vt:lpstr>PowerPoint Presentation</vt:lpstr>
      <vt:lpstr>PowerPoint Presentation</vt:lpstr>
      <vt:lpstr>8. Next Steps</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444</cp:revision>
  <dcterms:created xsi:type="dcterms:W3CDTF">2012-05-22T19:34:54Z</dcterms:created>
  <dcterms:modified xsi:type="dcterms:W3CDTF">2020-11-14T20:47:59Z</dcterms:modified>
</cp:coreProperties>
</file>